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4" r:id="rId1"/>
    <p:sldMasterId id="2147484390" r:id="rId2"/>
  </p:sldMasterIdLst>
  <p:notesMasterIdLst>
    <p:notesMasterId r:id="rId13"/>
  </p:notesMasterIdLst>
  <p:handoutMasterIdLst>
    <p:handoutMasterId r:id="rId14"/>
  </p:handoutMasterIdLst>
  <p:sldIdLst>
    <p:sldId id="1759" r:id="rId3"/>
    <p:sldId id="1758" r:id="rId4"/>
    <p:sldId id="1774" r:id="rId5"/>
    <p:sldId id="1776" r:id="rId6"/>
    <p:sldId id="1777" r:id="rId7"/>
    <p:sldId id="1780" r:id="rId8"/>
    <p:sldId id="1787" r:id="rId9"/>
    <p:sldId id="1782" r:id="rId10"/>
    <p:sldId id="1784" r:id="rId11"/>
    <p:sldId id="1770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B30"/>
    <a:srgbClr val="00B9FD"/>
    <a:srgbClr val="E4E5EA"/>
    <a:srgbClr val="B2B2B2"/>
    <a:srgbClr val="7F7F7F"/>
    <a:srgbClr val="EC671C"/>
    <a:srgbClr val="0090D2"/>
    <a:srgbClr val="0058A2"/>
    <a:srgbClr val="F39000"/>
    <a:srgbClr val="FEE6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5274" autoAdjust="0"/>
  </p:normalViewPr>
  <p:slideViewPr>
    <p:cSldViewPr>
      <p:cViewPr varScale="1">
        <p:scale>
          <a:sx n="81" d="100"/>
          <a:sy n="81" d="100"/>
        </p:scale>
        <p:origin x="84" y="12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5" d="100"/>
        <a:sy n="25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2946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656263-08B6-48B8-A783-C24F0A790A89}" type="datetimeFigureOut">
              <a:rPr lang="en-US" smtClean="0"/>
              <a:t>4/29/2026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84BC2D-B9D8-4A1B-8AF7-37D8D9DD26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7521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63E9E0-D922-418E-8BFA-E41C87CB1E68}" type="datetimeFigureOut">
              <a:rPr lang="en-US" smtClean="0"/>
              <a:pPr/>
              <a:t>4/29/2026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7D2F9E-D167-4ED3-83EC-AE46EA34BE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2695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95903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018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image" Target="../media/image8.sv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Orig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2" y="2646443"/>
            <a:ext cx="8368361" cy="1869598"/>
          </a:xfrm>
        </p:spPr>
        <p:txBody>
          <a:bodyPr/>
          <a:lstStyle>
            <a:lvl1pPr marL="0" indent="0" algn="ctr">
              <a:buNone/>
              <a:defRPr b="0">
                <a:solidFill>
                  <a:srgbClr val="131B30"/>
                </a:solidFill>
                <a:latin typeface="Arial" panose="020B0604020202020204" pitchFamily="34" charset="0"/>
                <a:ea typeface="Verdana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>
                <a:solidFill>
                  <a:srgbClr val="3333CC"/>
                </a:solidFill>
              </a:rPr>
              <a:t> </a:t>
            </a:r>
            <a:endParaRPr lang="en-GB" dirty="0">
              <a:solidFill>
                <a:srgbClr val="3333CC"/>
              </a:solidFill>
            </a:endParaRPr>
          </a:p>
        </p:txBody>
      </p:sp>
      <p:sp>
        <p:nvSpPr>
          <p:cNvPr id="6" name="Title 2"/>
          <p:cNvSpPr>
            <a:spLocks noGrp="1"/>
          </p:cNvSpPr>
          <p:nvPr>
            <p:ph type="title" hasCustomPrompt="1"/>
          </p:nvPr>
        </p:nvSpPr>
        <p:spPr>
          <a:xfrm>
            <a:off x="381002" y="341316"/>
            <a:ext cx="7238999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8" name="Picture 7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38BBD56D-42CD-BE87-32D6-B241DB71C9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82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159" userDrawn="1">
          <p15:clr>
            <a:srgbClr val="FBAE40"/>
          </p15:clr>
        </p15:guide>
        <p15:guide id="3" pos="5541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2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2" y="897732"/>
            <a:ext cx="4118991" cy="1704975"/>
          </a:xfr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>
                <a:solidFill>
                  <a:schemeClr val="accent1"/>
                </a:solidFill>
              </a:defRPr>
            </a:lvl1pPr>
            <a:lvl2pPr marL="5143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2pPr>
            <a:lvl3pPr marL="8572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3pPr>
            <a:lvl4pPr marL="12001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4pPr>
            <a:lvl5pPr marL="15430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81002" y="2717006"/>
            <a:ext cx="4114799" cy="1798960"/>
          </a:xfr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>
                <a:solidFill>
                  <a:schemeClr val="accent1"/>
                </a:solidFill>
              </a:defRPr>
            </a:lvl1pPr>
            <a:lvl2pPr marL="5143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2pPr>
            <a:lvl3pPr marL="8572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3pPr>
            <a:lvl4pPr marL="12001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4pPr>
            <a:lvl5pPr marL="15430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642982" y="897732"/>
            <a:ext cx="4106381" cy="3618235"/>
          </a:xfr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>
                <a:solidFill>
                  <a:schemeClr val="accent1"/>
                </a:solidFill>
              </a:defRPr>
            </a:lvl1pPr>
            <a:lvl2pPr marL="5143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2pPr>
            <a:lvl3pPr marL="8572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3pPr>
            <a:lvl4pPr marL="12001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4pPr>
            <a:lvl5pPr marL="15430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42ACCF-8CAF-4376-9D2C-B01FE328CA02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dirty="0"/>
          </a:p>
        </p:txBody>
      </p:sp>
      <p:sp>
        <p:nvSpPr>
          <p:cNvPr id="8" name="Title 2"/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8368363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E45FAFEC-0ACC-AECE-1A47-A8AF1C03BF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861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2" y="897731"/>
            <a:ext cx="4114799" cy="3618311"/>
          </a:xfr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>
                <a:solidFill>
                  <a:schemeClr val="accent1"/>
                </a:solidFill>
              </a:defRPr>
            </a:lvl1pPr>
            <a:lvl2pPr marL="5143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2pPr>
            <a:lvl3pPr marL="8572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3pPr>
            <a:lvl4pPr marL="12001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4pPr>
            <a:lvl5pPr marL="15430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199" y="897732"/>
            <a:ext cx="4101164" cy="1704975"/>
          </a:xfr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>
                <a:solidFill>
                  <a:schemeClr val="accent1"/>
                </a:solidFill>
              </a:defRPr>
            </a:lvl1pPr>
            <a:lvl2pPr marL="5143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2pPr>
            <a:lvl3pPr marL="8572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3pPr>
            <a:lvl4pPr marL="12001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4pPr>
            <a:lvl5pPr marL="1543050" indent="-171450"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2717008"/>
            <a:ext cx="4101163" cy="1799035"/>
          </a:xfr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>
                <a:solidFill>
                  <a:schemeClr val="accent1"/>
                </a:solidFill>
              </a:defRPr>
            </a:lvl1pPr>
            <a:lvl2pPr marL="5143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"/>
              <a:defRPr>
                <a:solidFill>
                  <a:schemeClr val="accent1"/>
                </a:solidFill>
              </a:defRPr>
            </a:lvl2pPr>
            <a:lvl3pPr marL="8572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"/>
              <a:defRPr>
                <a:solidFill>
                  <a:schemeClr val="accent1"/>
                </a:solidFill>
              </a:defRPr>
            </a:lvl3pPr>
            <a:lvl4pPr marL="12001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"/>
              <a:defRPr>
                <a:solidFill>
                  <a:schemeClr val="accent1"/>
                </a:solidFill>
              </a:defRPr>
            </a:lvl4pPr>
            <a:lvl5pPr marL="15430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"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42ACCF-8CAF-4376-9D2C-B01FE328CA02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dirty="0"/>
          </a:p>
        </p:txBody>
      </p:sp>
      <p:sp>
        <p:nvSpPr>
          <p:cNvPr id="8" name="Title 2"/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8368363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D6AF5A0F-A1E6-72E1-1534-48A3405DF5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4165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81002" y="897731"/>
            <a:ext cx="4114799" cy="3618311"/>
          </a:xfrm>
        </p:spPr>
        <p:txBody>
          <a:bodyPr/>
          <a:lstStyle>
            <a:lvl1pPr marL="171450" indent="-171450" algn="l">
              <a:buFont typeface="Wingdings" panose="05000000000000000000" pitchFamily="2" charset="2"/>
              <a:buChar char="§"/>
              <a:defRPr>
                <a:solidFill>
                  <a:schemeClr val="accent1"/>
                </a:solidFill>
              </a:defRPr>
            </a:lvl1pPr>
            <a:lvl2pPr marL="514350" indent="-171450" algn="l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2pPr>
            <a:lvl3pPr marL="857250" indent="-171450" algn="l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3pPr>
            <a:lvl4pPr marL="1200150" indent="-171450" algn="l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4pPr>
            <a:lvl5pPr marL="1543050" indent="-171450" algn="l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897731"/>
            <a:ext cx="4101164" cy="3618311"/>
          </a:xfrm>
        </p:spPr>
        <p:txBody>
          <a:bodyPr/>
          <a:lstStyle>
            <a:lvl1pPr marL="171450" indent="-171450" algn="l">
              <a:buFont typeface="Wingdings" panose="05000000000000000000" pitchFamily="2" charset="2"/>
              <a:buChar char="§"/>
              <a:defRPr>
                <a:solidFill>
                  <a:schemeClr val="accent1"/>
                </a:solidFill>
              </a:defRPr>
            </a:lvl1pPr>
            <a:lvl2pPr marL="514350" indent="-171450" algn="l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2pPr>
            <a:lvl3pPr marL="857250" indent="-171450" algn="l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3pPr>
            <a:lvl4pPr marL="1200150" indent="-171450" algn="l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4pPr>
            <a:lvl5pPr marL="1543050" indent="-171450" algn="l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42ACCF-8CAF-4376-9D2C-B01FE328CA02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dirty="0"/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50102EA0-B476-6CA3-8909-1FA540D15A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8368363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6A865D80-8F0D-B371-A8CA-B528FBBEC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32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2" y="1260872"/>
            <a:ext cx="4117180" cy="617934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002" y="1878807"/>
            <a:ext cx="4117180" cy="2763441"/>
          </a:xfrm>
        </p:spPr>
        <p:txBody>
          <a:bodyPr/>
          <a:lstStyle>
            <a:lvl1pPr marL="171450" indent="-171450">
              <a:buClr>
                <a:srgbClr val="7F7F7F"/>
              </a:buClr>
              <a:buFont typeface="Wingdings" panose="05000000000000000000" pitchFamily="2" charset="2"/>
              <a:buChar char="§"/>
              <a:defRPr>
                <a:solidFill>
                  <a:schemeClr val="accent1"/>
                </a:solidFill>
              </a:defRPr>
            </a:lvl1pPr>
            <a:lvl2pPr marL="5143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2pPr>
            <a:lvl3pPr marL="8572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3pPr>
            <a:lvl4pPr marL="12001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4pPr>
            <a:lvl5pPr marL="15430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4120213" cy="617934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7"/>
            <a:ext cx="4120213" cy="2763441"/>
          </a:xfr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>
                <a:solidFill>
                  <a:schemeClr val="accent1"/>
                </a:solidFill>
              </a:defRPr>
            </a:lvl1pPr>
            <a:lvl2pPr marL="5143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2pPr>
            <a:lvl3pPr marL="8572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3pPr>
            <a:lvl4pPr marL="12001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4pPr>
            <a:lvl5pPr marL="15430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29602B8B-FB33-651F-5521-ACBF7CB00D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8368363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0A7794A6-9268-51E9-B088-A77559DA55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394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1"/>
            <a:ext cx="4861973" cy="3655219"/>
          </a:xfr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 sz="2400">
                <a:solidFill>
                  <a:schemeClr val="accent1"/>
                </a:solidFill>
              </a:defRPr>
            </a:lvl1pPr>
            <a:lvl2pPr marL="5143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 sz="2100">
                <a:solidFill>
                  <a:schemeClr val="accent1"/>
                </a:solidFill>
              </a:defRPr>
            </a:lvl2pPr>
            <a:lvl3pPr marL="8572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 sz="1800">
                <a:solidFill>
                  <a:schemeClr val="accent1"/>
                </a:solidFill>
              </a:defRPr>
            </a:lvl3pPr>
            <a:lvl4pPr marL="12001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 sz="1500">
                <a:solidFill>
                  <a:schemeClr val="accent1"/>
                </a:solidFill>
              </a:defRPr>
            </a:lvl4pPr>
            <a:lvl5pPr marL="15430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 sz="1500">
                <a:solidFill>
                  <a:schemeClr val="accent1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1" y="1543051"/>
            <a:ext cx="3198019" cy="2858691"/>
          </a:xfrm>
        </p:spPr>
        <p:txBody>
          <a:bodyPr/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1555075B-9E4C-B146-5A89-60D536E5F58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3198019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EA848EAD-15FC-4B80-6FB8-22FD8DDFA3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7227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marL="171450" indent="-171450">
              <a:buFont typeface="Wingdings" panose="05000000000000000000" pitchFamily="2" charset="2"/>
              <a:buChar char="§"/>
              <a:defRPr>
                <a:solidFill>
                  <a:schemeClr val="accent1"/>
                </a:solidFill>
              </a:defRPr>
            </a:lvl1pPr>
            <a:lvl2pPr marL="5143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2pPr>
            <a:lvl3pPr marL="8572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3pPr>
            <a:lvl4pPr marL="12001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4pPr>
            <a:lvl5pPr marL="15430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03036448-B2D5-7310-2426-A774BCB109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8368363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1FF0C808-B1AB-F861-5878-784068AEE1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7413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2" y="273845"/>
            <a:ext cx="6048375" cy="4358879"/>
          </a:xfrm>
        </p:spPr>
        <p:txBody>
          <a:bodyPr vert="eaVert"/>
          <a:lstStyle>
            <a:lvl1pPr marL="171450" indent="-171450">
              <a:buFont typeface="Wingdings" panose="05000000000000000000" pitchFamily="2" charset="2"/>
              <a:buChar char="§"/>
              <a:defRPr>
                <a:solidFill>
                  <a:schemeClr val="accent1"/>
                </a:solidFill>
              </a:defRPr>
            </a:lvl1pPr>
            <a:lvl2pPr marL="5143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2pPr>
            <a:lvl3pPr marL="8572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3pPr>
            <a:lvl4pPr marL="12001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4pPr>
            <a:lvl5pPr marL="15430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F5E38BB-2B17-558A-2BC2-2C50C0345BE4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83926" y="1521320"/>
            <a:ext cx="4358880" cy="18302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700" kern="1200" spc="-150" baseline="0">
                <a:solidFill>
                  <a:srgbClr val="00206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accent1"/>
                </a:solidFill>
              </a:rPr>
              <a:t>TITLE IN CAPS</a:t>
            </a:r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56E3B7AA-29A4-3098-7895-E7CBB9C667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983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3" y="1369219"/>
            <a:ext cx="8368360" cy="3263504"/>
          </a:xfrm>
        </p:spPr>
        <p:txBody>
          <a:bodyPr/>
          <a:lstStyle>
            <a:lvl1pPr marL="0" indent="0">
              <a:buNone/>
              <a:defRPr sz="1725" baseline="0">
                <a:solidFill>
                  <a:schemeClr val="accent1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CAA0040E-B3EF-AB53-CF98-F6FA013D0D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8368363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D22CB612-D08C-D141-BF93-ACC97988DEB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71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31A72D0-4D16-4F9D-B605-736D7EC7A5C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8D8EE057-CB9A-E10F-FBB4-A1485E3E4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8368363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3" name="Picture 2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8935A0F7-19BB-36A9-04F1-169A8316CD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157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381001" y="883823"/>
            <a:ext cx="8368363" cy="17325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900" b="1" baseline="0">
                <a:solidFill>
                  <a:schemeClr val="accent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marL="342884" indent="0">
              <a:buNone/>
              <a:defRPr sz="900"/>
            </a:lvl2pPr>
            <a:lvl3pPr marL="685766" indent="0">
              <a:buNone/>
              <a:defRPr sz="750"/>
            </a:lvl3pPr>
            <a:lvl4pPr marL="1028649" indent="0">
              <a:buNone/>
              <a:defRPr sz="675"/>
            </a:lvl4pPr>
            <a:lvl5pPr marL="1371532" indent="0">
              <a:buNone/>
              <a:defRPr sz="675"/>
            </a:lvl5pPr>
            <a:lvl6pPr marL="1714415" indent="0">
              <a:buNone/>
              <a:defRPr sz="675"/>
            </a:lvl6pPr>
            <a:lvl7pPr marL="2057297" indent="0">
              <a:buNone/>
              <a:defRPr sz="675"/>
            </a:lvl7pPr>
            <a:lvl8pPr marL="2400180" indent="0">
              <a:buNone/>
              <a:defRPr sz="675"/>
            </a:lvl8pPr>
            <a:lvl9pPr marL="2743064" indent="0">
              <a:buNone/>
              <a:defRPr sz="675"/>
            </a:lvl9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7880E2B3-0846-7C58-A81F-EC743B73A62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8368363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4" name="Picture 3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17680B10-760C-A2F4-20F5-DE0B7F6F97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704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rge picture title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9144000" cy="51435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accent1"/>
                </a:solidFill>
                <a:latin typeface="Arial" panose="020B0604020202020204" pitchFamily="34" charset="0"/>
              </a:defRPr>
            </a:lvl1pPr>
          </a:lstStyle>
          <a:p>
            <a:r>
              <a:rPr lang="en-GB" dirty="0"/>
              <a:t>Click the icon to insert a picture</a:t>
            </a:r>
            <a:br>
              <a:rPr lang="en-GB" dirty="0"/>
            </a:br>
            <a:r>
              <a:rPr lang="en-GB" dirty="0"/>
              <a:t>use the crop tool to reposition your image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 hasCustomPrompt="1"/>
          </p:nvPr>
        </p:nvSpPr>
        <p:spPr>
          <a:xfrm>
            <a:off x="381002" y="341316"/>
            <a:ext cx="7238999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 kern="1200" spc="-150" baseline="0"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33C6D7C9-E180-AA38-3066-5E1968CC840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3032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131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2D0FCA8-08B5-9FA5-A64F-51301BE6DE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066" y="341316"/>
            <a:ext cx="4000910" cy="77628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700" spc="-15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TITLE IN CAPS</a:t>
            </a:r>
            <a:endParaRPr lang="en-GB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9B1CD48-9FFE-B678-F510-D8481FF1F2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62" y="1419622"/>
            <a:ext cx="4000910" cy="715672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1400" spc="-100" baseline="0">
                <a:solidFill>
                  <a:schemeClr val="accent4"/>
                </a:solidFill>
                <a:latin typeface="Arial Black" panose="020B0A040201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EEE29789-4264-6936-1016-438EE09B07E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572000" y="0"/>
            <a:ext cx="4567238" cy="5143500"/>
          </a:xfrm>
          <a:prstGeom prst="rect">
            <a:avLst/>
          </a:prstGeom>
        </p:spPr>
        <p:txBody>
          <a:bodyPr/>
          <a:lstStyle>
            <a:lvl1pPr>
              <a:defRPr lang="en-GB" dirty="0"/>
            </a:lvl1pPr>
          </a:lstStyle>
          <a:p>
            <a:endParaRPr lang="en-GB" dirty="0"/>
          </a:p>
        </p:txBody>
      </p:sp>
      <p:pic>
        <p:nvPicPr>
          <p:cNvPr id="3" name="Picture 2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523C5422-F887-1719-A4D6-73C3947ACF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299942"/>
            <a:ext cx="1914352" cy="47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2634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Pr>
        <a:solidFill>
          <a:srgbClr val="131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2D0FCA8-08B5-9FA5-A64F-51301BE6DE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55066" y="341316"/>
            <a:ext cx="4000910" cy="776287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2700" spc="-150" baseline="0">
                <a:solidFill>
                  <a:schemeClr val="bg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TITLE IN CAPS</a:t>
            </a:r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77AE0E5-CF17-7FD4-3981-1C7A86330AFC}"/>
              </a:ext>
            </a:extLst>
          </p:cNvPr>
          <p:cNvSpPr/>
          <p:nvPr userDrawn="1"/>
        </p:nvSpPr>
        <p:spPr>
          <a:xfrm>
            <a:off x="4553930" y="1737"/>
            <a:ext cx="4590070" cy="5143500"/>
          </a:xfrm>
          <a:prstGeom prst="rect">
            <a:avLst/>
          </a:prstGeom>
          <a:solidFill>
            <a:srgbClr val="00B9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32FA3496-6104-CB92-5DA2-686F1C59FB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299942"/>
            <a:ext cx="1914352" cy="478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2341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3F04C0-6EF9-C824-9892-ACED1CB232D2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81002" y="1154930"/>
            <a:ext cx="4114799" cy="3618311"/>
          </a:xfrm>
          <a:prstGeom prst="rect">
            <a:avLst/>
          </a:prstGeom>
        </p:spPr>
        <p:txBody>
          <a:bodyPr/>
          <a:lstStyle>
            <a:lvl1pPr marL="171450" indent="-171450" algn="l">
              <a:buFont typeface="Wingdings" panose="05000000000000000000" pitchFamily="2" charset="2"/>
              <a:buChar char="§"/>
              <a:defRPr sz="2400">
                <a:solidFill>
                  <a:srgbClr val="131B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 algn="l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 sz="2000">
                <a:solidFill>
                  <a:srgbClr val="131B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 sz="1800">
                <a:solidFill>
                  <a:srgbClr val="131B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 sz="1600">
                <a:solidFill>
                  <a:srgbClr val="131B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>
              <a:buClr>
                <a:srgbClr val="7F7F7F"/>
              </a:buClr>
              <a:buSzPct val="50000"/>
              <a:buFont typeface="Wingdings" panose="05000000000000000000" pitchFamily="2" charset="2"/>
              <a:buChar char="o"/>
              <a:defRPr sz="1600">
                <a:solidFill>
                  <a:srgbClr val="131B3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4C64BEF8-8C24-187F-2A38-300AE12A77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4114799" cy="718266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 spc="-150" baseline="0">
                <a:solidFill>
                  <a:srgbClr val="131B3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69B4BD3-1656-9F1E-2698-43C206E8111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1" y="-6082"/>
            <a:ext cx="4572000" cy="514958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pic>
        <p:nvPicPr>
          <p:cNvPr id="2" name="Picture 1" descr="A close up of a sign&#10;&#10;AI-generated content may be incorrect.">
            <a:extLst>
              <a:ext uri="{FF2B5EF4-FFF2-40B4-BE49-F238E27FC236}">
                <a16:creationId xmlns:a16="http://schemas.microsoft.com/office/drawing/2014/main" id="{D9C1BCA4-F9C4-66D6-B8FC-F7C7B6745B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16041"/>
            <a:ext cx="1224136" cy="328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976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C50BD394-3B09-ABF2-BE26-F8EC83564505}"/>
              </a:ext>
            </a:extLst>
          </p:cNvPr>
          <p:cNvGrpSpPr/>
          <p:nvPr userDrawn="1"/>
        </p:nvGrpSpPr>
        <p:grpSpPr>
          <a:xfrm>
            <a:off x="2258970" y="1215253"/>
            <a:ext cx="1631623" cy="1858935"/>
            <a:chOff x="1969348" y="1718528"/>
            <a:chExt cx="3434509" cy="3912993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62282E5-4EBE-2C3E-68D7-51DCF3A1D0EA}"/>
                </a:ext>
              </a:extLst>
            </p:cNvPr>
            <p:cNvSpPr/>
            <p:nvPr/>
          </p:nvSpPr>
          <p:spPr>
            <a:xfrm>
              <a:off x="1969348" y="2197012"/>
              <a:ext cx="3434509" cy="3434509"/>
            </a:xfrm>
            <a:custGeom>
              <a:avLst/>
              <a:gdLst/>
              <a:ahLst/>
              <a:cxnLst/>
              <a:rect l="l" t="t" r="r" b="b"/>
              <a:pathLst>
                <a:path w="4579346" h="4579346">
                  <a:moveTo>
                    <a:pt x="0" y="0"/>
                  </a:moveTo>
                  <a:lnTo>
                    <a:pt x="4579346" y="0"/>
                  </a:lnTo>
                  <a:lnTo>
                    <a:pt x="4579346" y="4579345"/>
                  </a:lnTo>
                  <a:lnTo>
                    <a:pt x="0" y="4579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E364973-577C-A093-9812-6F3A58DAC3EA}"/>
                </a:ext>
              </a:extLst>
            </p:cNvPr>
            <p:cNvSpPr/>
            <p:nvPr/>
          </p:nvSpPr>
          <p:spPr>
            <a:xfrm>
              <a:off x="2383328" y="1718528"/>
              <a:ext cx="2606549" cy="2606549"/>
            </a:xfrm>
            <a:custGeom>
              <a:avLst/>
              <a:gdLst/>
              <a:ahLst/>
              <a:cxnLst/>
              <a:rect l="l" t="t" r="r" b="b"/>
              <a:pathLst>
                <a:path w="3475399" h="3475399">
                  <a:moveTo>
                    <a:pt x="0" y="0"/>
                  </a:moveTo>
                  <a:lnTo>
                    <a:pt x="3475400" y="0"/>
                  </a:lnTo>
                  <a:lnTo>
                    <a:pt x="3475400" y="3475399"/>
                  </a:lnTo>
                  <a:lnTo>
                    <a:pt x="0" y="3475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22D68CAE-76B4-58B1-0184-8DFD8A57B04B}"/>
              </a:ext>
            </a:extLst>
          </p:cNvPr>
          <p:cNvGrpSpPr/>
          <p:nvPr userDrawn="1"/>
        </p:nvGrpSpPr>
        <p:grpSpPr>
          <a:xfrm>
            <a:off x="759693" y="1218838"/>
            <a:ext cx="1631623" cy="1858935"/>
            <a:chOff x="1969348" y="1718528"/>
            <a:chExt cx="3434509" cy="3912993"/>
          </a:xfrm>
        </p:grpSpPr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3EE7ACF2-E9A3-BF86-9B31-CA402F2EB2E5}"/>
                </a:ext>
              </a:extLst>
            </p:cNvPr>
            <p:cNvSpPr/>
            <p:nvPr/>
          </p:nvSpPr>
          <p:spPr>
            <a:xfrm>
              <a:off x="1969348" y="2197012"/>
              <a:ext cx="3434509" cy="3434509"/>
            </a:xfrm>
            <a:custGeom>
              <a:avLst/>
              <a:gdLst/>
              <a:ahLst/>
              <a:cxnLst/>
              <a:rect l="l" t="t" r="r" b="b"/>
              <a:pathLst>
                <a:path w="4579346" h="4579346">
                  <a:moveTo>
                    <a:pt x="0" y="0"/>
                  </a:moveTo>
                  <a:lnTo>
                    <a:pt x="4579346" y="0"/>
                  </a:lnTo>
                  <a:lnTo>
                    <a:pt x="4579346" y="4579345"/>
                  </a:lnTo>
                  <a:lnTo>
                    <a:pt x="0" y="4579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DC9ABF26-A114-C3F3-488A-C72C6731D76A}"/>
                </a:ext>
              </a:extLst>
            </p:cNvPr>
            <p:cNvSpPr/>
            <p:nvPr/>
          </p:nvSpPr>
          <p:spPr>
            <a:xfrm>
              <a:off x="2383328" y="1718528"/>
              <a:ext cx="2606549" cy="2606549"/>
            </a:xfrm>
            <a:custGeom>
              <a:avLst/>
              <a:gdLst/>
              <a:ahLst/>
              <a:cxnLst/>
              <a:rect l="l" t="t" r="r" b="b"/>
              <a:pathLst>
                <a:path w="3475399" h="3475399">
                  <a:moveTo>
                    <a:pt x="0" y="0"/>
                  </a:moveTo>
                  <a:lnTo>
                    <a:pt x="3475400" y="0"/>
                  </a:lnTo>
                  <a:lnTo>
                    <a:pt x="3475400" y="3475399"/>
                  </a:lnTo>
                  <a:lnTo>
                    <a:pt x="0" y="3475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4" name="Title 2">
            <a:extLst>
              <a:ext uri="{FF2B5EF4-FFF2-40B4-BE49-F238E27FC236}">
                <a16:creationId xmlns:a16="http://schemas.microsoft.com/office/drawing/2014/main" id="{4C64BEF8-8C24-187F-2A38-300AE12A77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4114799" cy="718266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 spc="-150" baseline="0">
                <a:solidFill>
                  <a:srgbClr val="131B30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988F8AE-F622-5AF5-80EC-E2FD6874CFA0}"/>
              </a:ext>
            </a:extLst>
          </p:cNvPr>
          <p:cNvSpPr/>
          <p:nvPr userDrawn="1"/>
        </p:nvSpPr>
        <p:spPr>
          <a:xfrm>
            <a:off x="0" y="2559090"/>
            <a:ext cx="9144000" cy="2571750"/>
          </a:xfrm>
          <a:prstGeom prst="rect">
            <a:avLst/>
          </a:prstGeom>
          <a:solidFill>
            <a:srgbClr val="131B3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3416423F-AA9D-6E04-4AB2-DABBB02BF7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0062" y="1099994"/>
            <a:ext cx="4000910" cy="715672"/>
          </a:xfrm>
          <a:prstGeom prst="rect">
            <a:avLst/>
          </a:prstGeom>
        </p:spPr>
        <p:txBody>
          <a:bodyPr anchor="t" anchorCtr="0"/>
          <a:lstStyle>
            <a:lvl1pPr marL="0" indent="0" algn="l">
              <a:buNone/>
              <a:defRPr sz="1400" spc="-100" baseline="0">
                <a:solidFill>
                  <a:srgbClr val="00B9FD"/>
                </a:solidFill>
                <a:latin typeface="Arial Black" panose="020B0A040201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6624524-9F86-5BC1-5254-A3834D50DA69}"/>
              </a:ext>
            </a:extLst>
          </p:cNvPr>
          <p:cNvGrpSpPr/>
          <p:nvPr userDrawn="1"/>
        </p:nvGrpSpPr>
        <p:grpSpPr>
          <a:xfrm>
            <a:off x="3758247" y="1205135"/>
            <a:ext cx="1631623" cy="1858935"/>
            <a:chOff x="1969348" y="1718528"/>
            <a:chExt cx="3434509" cy="3912993"/>
          </a:xfrm>
        </p:grpSpPr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C60FB817-6C9B-E341-9D65-89C116CB5B93}"/>
                </a:ext>
              </a:extLst>
            </p:cNvPr>
            <p:cNvSpPr/>
            <p:nvPr/>
          </p:nvSpPr>
          <p:spPr>
            <a:xfrm>
              <a:off x="1969348" y="2197012"/>
              <a:ext cx="3434509" cy="3434509"/>
            </a:xfrm>
            <a:custGeom>
              <a:avLst/>
              <a:gdLst/>
              <a:ahLst/>
              <a:cxnLst/>
              <a:rect l="l" t="t" r="r" b="b"/>
              <a:pathLst>
                <a:path w="4579346" h="4579346">
                  <a:moveTo>
                    <a:pt x="0" y="0"/>
                  </a:moveTo>
                  <a:lnTo>
                    <a:pt x="4579346" y="0"/>
                  </a:lnTo>
                  <a:lnTo>
                    <a:pt x="4579346" y="4579345"/>
                  </a:lnTo>
                  <a:lnTo>
                    <a:pt x="0" y="4579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AF49C7DB-4434-3A04-FB51-DAC92993CF59}"/>
                </a:ext>
              </a:extLst>
            </p:cNvPr>
            <p:cNvSpPr/>
            <p:nvPr/>
          </p:nvSpPr>
          <p:spPr>
            <a:xfrm>
              <a:off x="2383328" y="1718528"/>
              <a:ext cx="2606549" cy="2606549"/>
            </a:xfrm>
            <a:custGeom>
              <a:avLst/>
              <a:gdLst/>
              <a:ahLst/>
              <a:cxnLst/>
              <a:rect l="l" t="t" r="r" b="b"/>
              <a:pathLst>
                <a:path w="3475399" h="3475399">
                  <a:moveTo>
                    <a:pt x="0" y="0"/>
                  </a:moveTo>
                  <a:lnTo>
                    <a:pt x="3475400" y="0"/>
                  </a:lnTo>
                  <a:lnTo>
                    <a:pt x="3475400" y="3475399"/>
                  </a:lnTo>
                  <a:lnTo>
                    <a:pt x="0" y="3475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6C41E04-5DD9-0AC0-08A9-20EFC9034547}"/>
              </a:ext>
            </a:extLst>
          </p:cNvPr>
          <p:cNvGrpSpPr/>
          <p:nvPr userDrawn="1"/>
        </p:nvGrpSpPr>
        <p:grpSpPr>
          <a:xfrm>
            <a:off x="5257524" y="1205135"/>
            <a:ext cx="1631623" cy="1858935"/>
            <a:chOff x="1969348" y="1718528"/>
            <a:chExt cx="3434509" cy="3912993"/>
          </a:xfrm>
        </p:grpSpPr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FFB43DA-3A75-8621-E664-E68B7AA8A214}"/>
                </a:ext>
              </a:extLst>
            </p:cNvPr>
            <p:cNvSpPr/>
            <p:nvPr/>
          </p:nvSpPr>
          <p:spPr>
            <a:xfrm>
              <a:off x="1969348" y="2197012"/>
              <a:ext cx="3434509" cy="3434509"/>
            </a:xfrm>
            <a:custGeom>
              <a:avLst/>
              <a:gdLst/>
              <a:ahLst/>
              <a:cxnLst/>
              <a:rect l="l" t="t" r="r" b="b"/>
              <a:pathLst>
                <a:path w="4579346" h="4579346">
                  <a:moveTo>
                    <a:pt x="0" y="0"/>
                  </a:moveTo>
                  <a:lnTo>
                    <a:pt x="4579346" y="0"/>
                  </a:lnTo>
                  <a:lnTo>
                    <a:pt x="4579346" y="4579345"/>
                  </a:lnTo>
                  <a:lnTo>
                    <a:pt x="0" y="4579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7D9B76CF-67F3-8EB6-CE15-7EB713110B22}"/>
                </a:ext>
              </a:extLst>
            </p:cNvPr>
            <p:cNvSpPr/>
            <p:nvPr/>
          </p:nvSpPr>
          <p:spPr>
            <a:xfrm>
              <a:off x="2383328" y="1718528"/>
              <a:ext cx="2606549" cy="2606549"/>
            </a:xfrm>
            <a:custGeom>
              <a:avLst/>
              <a:gdLst/>
              <a:ahLst/>
              <a:cxnLst/>
              <a:rect l="l" t="t" r="r" b="b"/>
              <a:pathLst>
                <a:path w="3475399" h="3475399">
                  <a:moveTo>
                    <a:pt x="0" y="0"/>
                  </a:moveTo>
                  <a:lnTo>
                    <a:pt x="3475400" y="0"/>
                  </a:lnTo>
                  <a:lnTo>
                    <a:pt x="3475400" y="3475399"/>
                  </a:lnTo>
                  <a:lnTo>
                    <a:pt x="0" y="3475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A2205D8-F75E-8ED1-4611-E5228F821564}"/>
              </a:ext>
            </a:extLst>
          </p:cNvPr>
          <p:cNvGrpSpPr/>
          <p:nvPr userDrawn="1"/>
        </p:nvGrpSpPr>
        <p:grpSpPr>
          <a:xfrm>
            <a:off x="6756801" y="1203741"/>
            <a:ext cx="1631623" cy="1858935"/>
            <a:chOff x="1969348" y="1718528"/>
            <a:chExt cx="3434509" cy="3912993"/>
          </a:xfrm>
        </p:grpSpPr>
        <p:sp>
          <p:nvSpPr>
            <p:cNvPr id="23" name="Freeform 14">
              <a:extLst>
                <a:ext uri="{FF2B5EF4-FFF2-40B4-BE49-F238E27FC236}">
                  <a16:creationId xmlns:a16="http://schemas.microsoft.com/office/drawing/2014/main" id="{706DDF3C-44D9-A100-2FA3-072714630511}"/>
                </a:ext>
              </a:extLst>
            </p:cNvPr>
            <p:cNvSpPr/>
            <p:nvPr/>
          </p:nvSpPr>
          <p:spPr>
            <a:xfrm>
              <a:off x="1969348" y="2197012"/>
              <a:ext cx="3434509" cy="3434509"/>
            </a:xfrm>
            <a:custGeom>
              <a:avLst/>
              <a:gdLst/>
              <a:ahLst/>
              <a:cxnLst/>
              <a:rect l="l" t="t" r="r" b="b"/>
              <a:pathLst>
                <a:path w="4579346" h="4579346">
                  <a:moveTo>
                    <a:pt x="0" y="0"/>
                  </a:moveTo>
                  <a:lnTo>
                    <a:pt x="4579346" y="0"/>
                  </a:lnTo>
                  <a:lnTo>
                    <a:pt x="4579346" y="4579345"/>
                  </a:lnTo>
                  <a:lnTo>
                    <a:pt x="0" y="4579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GB"/>
            </a:p>
          </p:txBody>
        </p:sp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7C434CC3-49F7-C981-51CD-AA46EB4816FE}"/>
                </a:ext>
              </a:extLst>
            </p:cNvPr>
            <p:cNvSpPr/>
            <p:nvPr/>
          </p:nvSpPr>
          <p:spPr>
            <a:xfrm>
              <a:off x="2383328" y="1718528"/>
              <a:ext cx="2606549" cy="2606549"/>
            </a:xfrm>
            <a:custGeom>
              <a:avLst/>
              <a:gdLst/>
              <a:ahLst/>
              <a:cxnLst/>
              <a:rect l="l" t="t" r="r" b="b"/>
              <a:pathLst>
                <a:path w="3475399" h="3475399">
                  <a:moveTo>
                    <a:pt x="0" y="0"/>
                  </a:moveTo>
                  <a:lnTo>
                    <a:pt x="3475400" y="0"/>
                  </a:lnTo>
                  <a:lnTo>
                    <a:pt x="3475400" y="3475399"/>
                  </a:lnTo>
                  <a:lnTo>
                    <a:pt x="0" y="3475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=""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6" name="Freeform 29">
            <a:extLst>
              <a:ext uri="{FF2B5EF4-FFF2-40B4-BE49-F238E27FC236}">
                <a16:creationId xmlns:a16="http://schemas.microsoft.com/office/drawing/2014/main" id="{782A2A8F-FDC7-757B-D7CF-BD640FF6930F}"/>
              </a:ext>
            </a:extLst>
          </p:cNvPr>
          <p:cNvSpPr/>
          <p:nvPr userDrawn="1"/>
        </p:nvSpPr>
        <p:spPr>
          <a:xfrm>
            <a:off x="7807487" y="4578656"/>
            <a:ext cx="1161873" cy="333775"/>
          </a:xfrm>
          <a:custGeom>
            <a:avLst/>
            <a:gdLst/>
            <a:ahLst/>
            <a:cxnLst/>
            <a:rect l="l" t="t" r="r" b="b"/>
            <a:pathLst>
              <a:path w="2920966" h="839114">
                <a:moveTo>
                  <a:pt x="0" y="0"/>
                </a:moveTo>
                <a:lnTo>
                  <a:pt x="2920966" y="0"/>
                </a:lnTo>
                <a:lnTo>
                  <a:pt x="2920966" y="839114"/>
                </a:lnTo>
                <a:lnTo>
                  <a:pt x="0" y="83911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5E1B330F-C15F-75FC-B0D7-BE06EEE86D69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65622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8506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h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42ACCF-8CAF-4376-9D2C-B01FE328CA02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9227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Hand Cube Picture Ma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E42ACCF-8CAF-4376-9D2C-B01FE328CA02}" type="slidenum">
              <a:rPr lang="en-GB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D211633-9411-BA5B-AB4E-397EC10B992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572001" y="-6082"/>
            <a:ext cx="4572000" cy="509811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216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1" y="897565"/>
            <a:ext cx="8368363" cy="3618477"/>
          </a:xfrm>
        </p:spPr>
        <p:txBody>
          <a:bodyPr/>
          <a:lstStyle>
            <a:lvl1pPr marL="257175" indent="-257175">
              <a:buFont typeface="Wingdings" panose="05000000000000000000" pitchFamily="2" charset="2"/>
              <a:buChar char="§"/>
              <a:defRPr baseline="0">
                <a:solidFill>
                  <a:schemeClr val="accent1"/>
                </a:solidFill>
              </a:defRPr>
            </a:lvl1pPr>
            <a:lvl2pPr marL="557213" indent="-214313">
              <a:buClr>
                <a:srgbClr val="7F7F7F"/>
              </a:buClr>
              <a:buSzPct val="50000"/>
              <a:buFont typeface="Wingdings" panose="05000000000000000000" pitchFamily="2" charset="2"/>
              <a:buChar char=""/>
              <a:defRPr baseline="0">
                <a:solidFill>
                  <a:schemeClr val="accent1"/>
                </a:solidFill>
              </a:defRPr>
            </a:lvl2pPr>
            <a:lvl3pPr marL="8572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"/>
              <a:defRPr baseline="0">
                <a:solidFill>
                  <a:schemeClr val="accent1"/>
                </a:solidFill>
              </a:defRPr>
            </a:lvl3pPr>
            <a:lvl4pPr marL="12001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"/>
              <a:defRPr baseline="0">
                <a:solidFill>
                  <a:schemeClr val="accent1"/>
                </a:solidFill>
              </a:defRPr>
            </a:lvl4pPr>
            <a:lvl5pPr marL="1543050" indent="-171450">
              <a:buClr>
                <a:srgbClr val="7F7F7F"/>
              </a:buClr>
              <a:buSzPct val="50000"/>
              <a:buFont typeface="Wingdings" panose="05000000000000000000" pitchFamily="2" charset="2"/>
              <a:buChar char=""/>
              <a:defRPr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847DD4DD-D9C3-4785-9E15-6349FD210025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itle 2"/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8368363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79D9D201-F173-992B-6F50-2A92B8F6FB4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749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extLst>
    <p:ext uri="{DCECCB84-F9BA-43D5-87BE-67443E8EF086}">
      <p15:sldGuideLst xmlns:p15="http://schemas.microsoft.com/office/powerpoint/2012/main">
        <p15:guide id="1" orient="horz" pos="3117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2" y="2180035"/>
            <a:ext cx="8368361" cy="1125140"/>
          </a:xfrm>
        </p:spPr>
        <p:txBody>
          <a:bodyPr anchor="b"/>
          <a:lstStyle>
            <a:lvl1pPr marL="0" indent="0">
              <a:buNone/>
              <a:defRPr sz="1500" baseline="0">
                <a:solidFill>
                  <a:schemeClr val="accent1"/>
                </a:solidFill>
              </a:defRPr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77DEBEB-08C9-44AC-B566-D93AE3174E54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8368363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11D15427-F4AD-AAD3-3118-DE3A85D5D3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636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2" y="915567"/>
            <a:ext cx="4133849" cy="3717157"/>
          </a:xfr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 baseline="0">
                <a:solidFill>
                  <a:schemeClr val="accent1"/>
                </a:solidFill>
              </a:defRPr>
            </a:lvl1pPr>
            <a:lvl2pPr marL="514350" indent="-171450">
              <a:buSzPct val="50000"/>
              <a:buFont typeface="Wingdings" panose="05000000000000000000" pitchFamily="2" charset="2"/>
              <a:buChar char="o"/>
              <a:defRPr baseline="0">
                <a:solidFill>
                  <a:schemeClr val="accent1"/>
                </a:solidFill>
              </a:defRPr>
            </a:lvl2pPr>
            <a:lvl3pPr marL="857250" indent="-171450">
              <a:buSzPct val="50000"/>
              <a:buFont typeface="Wingdings" panose="05000000000000000000" pitchFamily="2" charset="2"/>
              <a:buChar char="o"/>
              <a:defRPr baseline="0">
                <a:solidFill>
                  <a:schemeClr val="accent1"/>
                </a:solidFill>
              </a:defRPr>
            </a:lvl3pPr>
            <a:lvl4pPr marL="1200150" indent="-171450">
              <a:buSzPct val="50000"/>
              <a:buFont typeface="Wingdings" panose="05000000000000000000" pitchFamily="2" charset="2"/>
              <a:buChar char="o"/>
              <a:defRPr baseline="0">
                <a:solidFill>
                  <a:schemeClr val="accent1"/>
                </a:solidFill>
              </a:defRPr>
            </a:lvl4pPr>
            <a:lvl5pPr marL="1543050" indent="-171450">
              <a:buSzPct val="50000"/>
              <a:buFont typeface="Wingdings" panose="05000000000000000000" pitchFamily="2" charset="2"/>
              <a:buChar char="o"/>
              <a:defRPr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915567"/>
            <a:ext cx="4120213" cy="3717157"/>
          </a:xfrm>
        </p:spPr>
        <p:txBody>
          <a:bodyPr/>
          <a:lstStyle>
            <a:lvl1pPr marL="171450" indent="-171450">
              <a:buFont typeface="Wingdings" panose="05000000000000000000" pitchFamily="2" charset="2"/>
              <a:buChar char="§"/>
              <a:defRPr baseline="0">
                <a:solidFill>
                  <a:schemeClr val="accent1"/>
                </a:solidFill>
              </a:defRPr>
            </a:lvl1pPr>
            <a:lvl2pPr marL="514350" indent="-171450">
              <a:buSzPct val="50000"/>
              <a:buFont typeface="Wingdings" panose="05000000000000000000" pitchFamily="2" charset="2"/>
              <a:buChar char="o"/>
              <a:defRPr baseline="0">
                <a:solidFill>
                  <a:schemeClr val="accent1"/>
                </a:solidFill>
              </a:defRPr>
            </a:lvl2pPr>
            <a:lvl3pPr marL="857250" indent="-171450">
              <a:buSzPct val="50000"/>
              <a:buFont typeface="Wingdings" panose="05000000000000000000" pitchFamily="2" charset="2"/>
              <a:buChar char="o"/>
              <a:defRPr baseline="0">
                <a:solidFill>
                  <a:schemeClr val="accent1"/>
                </a:solidFill>
              </a:defRPr>
            </a:lvl3pPr>
            <a:lvl4pPr marL="1200150" indent="-171450">
              <a:buSzPct val="50000"/>
              <a:buFont typeface="Wingdings" panose="05000000000000000000" pitchFamily="2" charset="2"/>
              <a:buChar char="o"/>
              <a:defRPr baseline="0">
                <a:solidFill>
                  <a:schemeClr val="accent1"/>
                </a:solidFill>
              </a:defRPr>
            </a:lvl4pPr>
            <a:lvl5pPr marL="1543050" indent="-171450">
              <a:buSzPct val="50000"/>
              <a:buFont typeface="Wingdings" panose="05000000000000000000" pitchFamily="2" charset="2"/>
              <a:buChar char="o"/>
              <a:defRPr baseline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itle 2"/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8368363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79DFAA29-8AEF-C3D5-DD34-BA11428667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47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B0EE5A-59AA-4925-9970-F24F456B94D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8368363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7191072B-9547-8E74-DE75-D327DCF843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525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be Picture Mas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B0EE5A-59AA-4925-9970-F24F456B94D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8368363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32D3F07F-9436-CFFF-77D3-27E68E9CD9D1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436910" y="1779637"/>
            <a:ext cx="1411288" cy="1800225"/>
          </a:xfrm>
        </p:spPr>
        <p:txBody>
          <a:bodyPr/>
          <a:lstStyle/>
          <a:p>
            <a:endParaRPr lang="en-GB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DED3B629-268D-4AF8-EE98-145CBAD7C78B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057619" y="1779636"/>
            <a:ext cx="1411288" cy="1800225"/>
          </a:xfrm>
        </p:spPr>
        <p:txBody>
          <a:bodyPr/>
          <a:lstStyle/>
          <a:p>
            <a:endParaRPr lang="en-GB"/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BF43DCC7-A27E-07DE-1D0A-E8963C57F22E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4678328" y="1779635"/>
            <a:ext cx="1411288" cy="1800225"/>
          </a:xfrm>
        </p:spPr>
        <p:txBody>
          <a:bodyPr/>
          <a:lstStyle/>
          <a:p>
            <a:endParaRPr lang="en-GB"/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F60EA749-40A2-D972-6A8B-583F8A9EA1A6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299037" y="1779634"/>
            <a:ext cx="1411288" cy="1800225"/>
          </a:xfrm>
        </p:spPr>
        <p:txBody>
          <a:bodyPr/>
          <a:lstStyle/>
          <a:p>
            <a:endParaRPr lang="en-GB"/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75628E9A-0E80-6697-C577-06DF559DA542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432175" y="3720812"/>
            <a:ext cx="1414289" cy="567322"/>
          </a:xfrm>
        </p:spPr>
        <p:txBody>
          <a:bodyPr>
            <a:no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800" b="0" baseline="0" smtClean="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800"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z="800" b="1" dirty="0">
                <a:solidFill>
                  <a:schemeClr val="accent1"/>
                </a:solidFill>
                <a:latin typeface="+mj-lt"/>
              </a:rPr>
              <a:t>TITLE PLACEHOLDER</a:t>
            </a:r>
            <a:br>
              <a:rPr lang="en-US" sz="800" b="1" dirty="0">
                <a:solidFill>
                  <a:schemeClr val="accent1"/>
                </a:solidFill>
                <a:latin typeface="+mj-lt"/>
              </a:rPr>
            </a:br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This is a sample text. You simply add your own text and description here. </a:t>
            </a:r>
          </a:p>
          <a:p>
            <a:pPr lvl="0"/>
            <a:endParaRPr lang="en-GB" dirty="0"/>
          </a:p>
        </p:txBody>
      </p:sp>
      <p:sp>
        <p:nvSpPr>
          <p:cNvPr id="31" name="Text Placeholder 11">
            <a:extLst>
              <a:ext uri="{FF2B5EF4-FFF2-40B4-BE49-F238E27FC236}">
                <a16:creationId xmlns:a16="http://schemas.microsoft.com/office/drawing/2014/main" id="{33302B75-D2A9-7E87-6A78-BE180E4114B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039172" y="3720812"/>
            <a:ext cx="1414289" cy="567322"/>
          </a:xfrm>
        </p:spPr>
        <p:txBody>
          <a:bodyPr>
            <a:no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800" b="0" baseline="0" smtClean="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800"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z="800" b="1" dirty="0">
                <a:solidFill>
                  <a:schemeClr val="accent1"/>
                </a:solidFill>
                <a:latin typeface="+mj-lt"/>
              </a:rPr>
              <a:t>TITLE PLACEHOLDER</a:t>
            </a:r>
            <a:br>
              <a:rPr lang="en-US" sz="800" b="1" dirty="0">
                <a:solidFill>
                  <a:schemeClr val="accent1"/>
                </a:solidFill>
                <a:latin typeface="+mj-lt"/>
              </a:rPr>
            </a:br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This is a sample text. You simply add your own text and description here. </a:t>
            </a:r>
          </a:p>
          <a:p>
            <a:pPr lvl="0"/>
            <a:endParaRPr lang="en-GB" dirty="0"/>
          </a:p>
        </p:txBody>
      </p:sp>
      <p:sp>
        <p:nvSpPr>
          <p:cNvPr id="32" name="Text Placeholder 11">
            <a:extLst>
              <a:ext uri="{FF2B5EF4-FFF2-40B4-BE49-F238E27FC236}">
                <a16:creationId xmlns:a16="http://schemas.microsoft.com/office/drawing/2014/main" id="{2F50146F-6269-0B6E-A7C9-CDB6BBF5248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675327" y="3720812"/>
            <a:ext cx="1414289" cy="567322"/>
          </a:xfrm>
        </p:spPr>
        <p:txBody>
          <a:bodyPr>
            <a:no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800" b="0" baseline="0" smtClean="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800"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z="800" b="1" dirty="0">
                <a:solidFill>
                  <a:schemeClr val="accent1"/>
                </a:solidFill>
                <a:latin typeface="+mj-lt"/>
              </a:rPr>
              <a:t>TITLE PLACEHOLDER</a:t>
            </a:r>
            <a:br>
              <a:rPr lang="en-US" sz="800" b="1" dirty="0">
                <a:solidFill>
                  <a:schemeClr val="accent1"/>
                </a:solidFill>
                <a:latin typeface="+mj-lt"/>
              </a:rPr>
            </a:br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This is a sample text. You simply add your own text and description here. </a:t>
            </a:r>
          </a:p>
          <a:p>
            <a:pPr lvl="0"/>
            <a:endParaRPr lang="en-GB" dirty="0"/>
          </a:p>
        </p:txBody>
      </p:sp>
      <p:sp>
        <p:nvSpPr>
          <p:cNvPr id="33" name="Text Placeholder 11">
            <a:extLst>
              <a:ext uri="{FF2B5EF4-FFF2-40B4-BE49-F238E27FC236}">
                <a16:creationId xmlns:a16="http://schemas.microsoft.com/office/drawing/2014/main" id="{3D4DC117-E89B-4183-95CD-712A1693D6F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96036" y="3720812"/>
            <a:ext cx="1414289" cy="567322"/>
          </a:xfrm>
        </p:spPr>
        <p:txBody>
          <a:bodyPr>
            <a:noAutofit/>
          </a:bodyPr>
          <a:lstStyle>
            <a:lvl1pPr marL="0" marR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en-US" sz="800" b="0" baseline="0" smtClean="0">
                <a:solidFill>
                  <a:schemeClr val="accent1"/>
                </a:solidFill>
                <a:latin typeface="Arial" panose="020B0604020202020204" pitchFamily="34" charset="0"/>
              </a:defRPr>
            </a:lvl1pPr>
            <a:lvl2pPr marL="342900" indent="0">
              <a:buFontTx/>
              <a:buNone/>
              <a:defRPr sz="800"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z="800" b="1" dirty="0">
                <a:solidFill>
                  <a:schemeClr val="accent1"/>
                </a:solidFill>
                <a:latin typeface="+mj-lt"/>
              </a:rPr>
              <a:t>TITLE PLACEHOLDER</a:t>
            </a:r>
            <a:br>
              <a:rPr lang="en-US" sz="800" b="1" dirty="0">
                <a:solidFill>
                  <a:schemeClr val="accent1"/>
                </a:solidFill>
                <a:latin typeface="+mj-lt"/>
              </a:rPr>
            </a:br>
            <a:r>
              <a:rPr lang="en-US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This is a sample text. You simply add your own text and description here. </a:t>
            </a:r>
          </a:p>
          <a:p>
            <a:pPr lvl="0"/>
            <a:endParaRPr lang="en-GB" dirty="0"/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8E5AE57F-E2B5-D425-7395-A3B6CFD0E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096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bes shap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EB0EE5A-59AA-4925-9970-F24F456B94D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itle 2"/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8368363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1AD6BB61-F74B-2BA7-9559-55A6A9EBE3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115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054690"/>
            <a:ext cx="5486400" cy="2648117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3912395"/>
            <a:ext cx="5486400" cy="603647"/>
          </a:xfrm>
        </p:spPr>
        <p:txBody>
          <a:bodyPr/>
          <a:lstStyle>
            <a:lvl1pPr marL="0" indent="0">
              <a:buNone/>
              <a:defRPr sz="1050">
                <a:solidFill>
                  <a:schemeClr val="accent1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D3E8C43-83F1-421E-B0F0-C7142806EDE8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2"/>
          <p:cNvSpPr>
            <a:spLocks noGrp="1"/>
          </p:cNvSpPr>
          <p:nvPr>
            <p:ph type="title" hasCustomPrompt="1"/>
          </p:nvPr>
        </p:nvSpPr>
        <p:spPr>
          <a:xfrm>
            <a:off x="381001" y="341316"/>
            <a:ext cx="8368363" cy="495383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sz="27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TITLE IN CAPS</a:t>
            </a:r>
          </a:p>
        </p:txBody>
      </p:sp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33C11820-2941-1396-958C-5D1B25179C9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2" y="4571496"/>
            <a:ext cx="1241536" cy="31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39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2.sv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EA1503-2E4B-A9DC-75C9-25786F6132BF}"/>
              </a:ext>
            </a:extLst>
          </p:cNvPr>
          <p:cNvSpPr/>
          <p:nvPr userDrawn="1"/>
        </p:nvSpPr>
        <p:spPr>
          <a:xfrm>
            <a:off x="-1" y="4462273"/>
            <a:ext cx="9144001" cy="49737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3" y="1131591"/>
            <a:ext cx="8368360" cy="35011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 rot="5400000">
            <a:off x="7098261" y="2040790"/>
            <a:ext cx="3819061" cy="169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003897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rgbClr val="003897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rgbClr val="003897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rgbClr val="003897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rgbClr val="00389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89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89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89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897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GB" sz="500" b="0" dirty="0">
                <a:solidFill>
                  <a:srgbClr val="131B3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TWI Ltd 2026</a:t>
            </a:r>
          </a:p>
        </p:txBody>
      </p:sp>
      <p:sp>
        <p:nvSpPr>
          <p:cNvPr id="18" name="Title Placeholder 1"/>
          <p:cNvSpPr>
            <a:spLocks noGrp="1"/>
          </p:cNvSpPr>
          <p:nvPr>
            <p:ph type="title"/>
          </p:nvPr>
        </p:nvSpPr>
        <p:spPr>
          <a:xfrm>
            <a:off x="381003" y="273846"/>
            <a:ext cx="8368360" cy="64758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 dirty="0"/>
              <a:t>TITLE IN CAPS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0184B23-F959-991F-AE78-261F77ECB10B}"/>
              </a:ext>
            </a:extLst>
          </p:cNvPr>
          <p:cNvSpPr txBox="1">
            <a:spLocks/>
          </p:cNvSpPr>
          <p:nvPr userDrawn="1"/>
        </p:nvSpPr>
        <p:spPr>
          <a:xfrm>
            <a:off x="8636085" y="4569043"/>
            <a:ext cx="53845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ABC0981-5A50-4FDD-BA6F-E45FE54427F4}" type="slidenum">
              <a:rPr lang="en-GB" sz="1200" smtClean="0">
                <a:solidFill>
                  <a:schemeClr val="bg1"/>
                </a:solidFill>
                <a:latin typeface="Arial Black" panose="020B0A04020102020204" pitchFamily="34" charset="0"/>
              </a:rPr>
              <a:pPr/>
              <a:t>‹#›</a:t>
            </a:fld>
            <a:endParaRPr lang="en-GB" sz="12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Freeform 29">
            <a:extLst>
              <a:ext uri="{FF2B5EF4-FFF2-40B4-BE49-F238E27FC236}">
                <a16:creationId xmlns:a16="http://schemas.microsoft.com/office/drawing/2014/main" id="{A1D2BAB4-71DF-BBC6-7F91-5BECC674395B}"/>
              </a:ext>
            </a:extLst>
          </p:cNvPr>
          <p:cNvSpPr/>
          <p:nvPr userDrawn="1"/>
        </p:nvSpPr>
        <p:spPr>
          <a:xfrm>
            <a:off x="7650538" y="4513025"/>
            <a:ext cx="1296144" cy="382536"/>
          </a:xfrm>
          <a:custGeom>
            <a:avLst/>
            <a:gdLst/>
            <a:ahLst/>
            <a:cxnLst/>
            <a:rect l="l" t="t" r="r" b="b"/>
            <a:pathLst>
              <a:path w="2920966" h="839114">
                <a:moveTo>
                  <a:pt x="0" y="0"/>
                </a:moveTo>
                <a:lnTo>
                  <a:pt x="2920966" y="0"/>
                </a:lnTo>
                <a:lnTo>
                  <a:pt x="2920966" y="839114"/>
                </a:lnTo>
                <a:lnTo>
                  <a:pt x="0" y="839114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=""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58483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6" r:id="rId1"/>
    <p:sldLayoutId id="2147484317" r:id="rId2"/>
    <p:sldLayoutId id="2147484318" r:id="rId3"/>
    <p:sldLayoutId id="2147484319" r:id="rId4"/>
    <p:sldLayoutId id="2147484320" r:id="rId5"/>
    <p:sldLayoutId id="2147484322" r:id="rId6"/>
    <p:sldLayoutId id="2147484387" r:id="rId7"/>
    <p:sldLayoutId id="2147484388" r:id="rId8"/>
    <p:sldLayoutId id="2147484323" r:id="rId9"/>
    <p:sldLayoutId id="2147484324" r:id="rId10"/>
    <p:sldLayoutId id="2147484325" r:id="rId11"/>
    <p:sldLayoutId id="2147484326" r:id="rId12"/>
    <p:sldLayoutId id="2147484329" r:id="rId13"/>
    <p:sldLayoutId id="2147484335" r:id="rId14"/>
    <p:sldLayoutId id="2147484337" r:id="rId15"/>
    <p:sldLayoutId id="2147484338" r:id="rId16"/>
    <p:sldLayoutId id="2147484379" r:id="rId17"/>
    <p:sldLayoutId id="2147484381" r:id="rId18"/>
    <p:sldLayoutId id="2147484389" r:id="rId19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 spc="-150" baseline="0">
          <a:solidFill>
            <a:schemeClr val="tx2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Wingdings" panose="05000000000000000000" pitchFamily="2" charset="2"/>
        <a:buChar char="§"/>
        <a:defRPr sz="2100" kern="1200" baseline="0">
          <a:solidFill>
            <a:srgbClr val="002060"/>
          </a:solidFill>
          <a:latin typeface="Arial" panose="020B0604020202020204" pitchFamily="34" charset="0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7F7F7F"/>
        </a:buClr>
        <a:buSzPct val="50000"/>
        <a:buFont typeface="Wingdings" panose="05000000000000000000" pitchFamily="2" charset="2"/>
        <a:buChar char="o"/>
        <a:defRPr sz="1800" kern="1200" baseline="0">
          <a:solidFill>
            <a:srgbClr val="002060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7F7F7F"/>
        </a:buClr>
        <a:buSzPct val="50000"/>
        <a:buFont typeface="Wingdings" panose="05000000000000000000" pitchFamily="2" charset="2"/>
        <a:buChar char="o"/>
        <a:defRPr sz="1500" kern="1200" baseline="0">
          <a:solidFill>
            <a:srgbClr val="002060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7F7F7F"/>
        </a:buClr>
        <a:buSzPct val="50000"/>
        <a:buFont typeface="Wingdings" panose="05000000000000000000" pitchFamily="2" charset="2"/>
        <a:buChar char="o"/>
        <a:defRPr sz="1350" kern="1200" baseline="0">
          <a:solidFill>
            <a:srgbClr val="002060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rgbClr val="7F7F7F"/>
        </a:buClr>
        <a:buSzPct val="50000"/>
        <a:buFont typeface="Wingdings" panose="05000000000000000000" pitchFamily="2" charset="2"/>
        <a:buChar char="o"/>
        <a:defRPr sz="1350" kern="1200" baseline="0">
          <a:solidFill>
            <a:srgbClr val="002060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42360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4391" r:id="rId2"/>
    <p:sldLayoutId id="2147483650" r:id="rId3"/>
    <p:sldLayoutId id="2147484392" r:id="rId4"/>
    <p:sldLayoutId id="2147484327" r:id="rId5"/>
    <p:sldLayoutId id="2147484328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CBA12117-D4D0-84BC-DFAA-020826511D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TAP TESTING: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From tradition to automation</a:t>
            </a:r>
            <a:endParaRPr lang="en-GB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9" r="7771" b="-399"/>
          <a:stretch/>
        </p:blipFill>
        <p:spPr/>
      </p:pic>
    </p:spTree>
    <p:extLst>
      <p:ext uri="{BB962C8B-B14F-4D97-AF65-F5344CB8AC3E}">
        <p14:creationId xmlns:p14="http://schemas.microsoft.com/office/powerpoint/2010/main" val="346752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31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26EF8A9-3D85-61CF-77D0-04A995E86923}"/>
              </a:ext>
            </a:extLst>
          </p:cNvPr>
          <p:cNvSpPr txBox="1">
            <a:spLocks/>
          </p:cNvSpPr>
          <p:nvPr/>
        </p:nvSpPr>
        <p:spPr>
          <a:xfrm>
            <a:off x="381001" y="341316"/>
            <a:ext cx="8368363" cy="4953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700" spc="-15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Questions</a:t>
            </a:r>
            <a:endParaRPr lang="en-US" sz="2700" spc="-15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D302BD-E271-5DE2-6B6A-7C98879738FF}"/>
              </a:ext>
            </a:extLst>
          </p:cNvPr>
          <p:cNvSpPr txBox="1"/>
          <p:nvPr/>
        </p:nvSpPr>
        <p:spPr>
          <a:xfrm>
            <a:off x="356037" y="4339159"/>
            <a:ext cx="488019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over 100 years, our </a:t>
            </a:r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customers</a:t>
            </a:r>
            <a:endParaRPr lang="en-GB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have trusted us to deliver...</a:t>
            </a:r>
            <a:endParaRPr lang="en-GB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4">
            <a:extLst>
              <a:ext uri="{FF2B5EF4-FFF2-40B4-BE49-F238E27FC236}">
                <a16:creationId xmlns:a16="http://schemas.microsoft.com/office/drawing/2014/main" id="{E7E19BED-C230-4CBC-FBE6-820E64858A6A}"/>
              </a:ext>
            </a:extLst>
          </p:cNvPr>
          <p:cNvSpPr txBox="1">
            <a:spLocks noChangeArrowheads="1"/>
          </p:cNvSpPr>
          <p:nvPr/>
        </p:nvSpPr>
        <p:spPr bwMode="auto">
          <a:xfrm rot="5400000">
            <a:off x="7098261" y="2033096"/>
            <a:ext cx="3819061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003897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rgbClr val="003897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rgbClr val="003897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rgbClr val="003897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rgbClr val="003897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897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897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897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003897"/>
                </a:solidFill>
                <a:latin typeface="Arial" charset="0"/>
              </a:defRPr>
            </a:lvl9pPr>
          </a:lstStyle>
          <a:p>
            <a:pPr algn="l">
              <a:defRPr/>
            </a:pPr>
            <a:r>
              <a:rPr lang="en-GB" sz="600" b="0" dirty="0">
                <a:solidFill>
                  <a:srgbClr val="B2B2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Copyright © TWI Ltd 2025</a:t>
            </a:r>
          </a:p>
        </p:txBody>
      </p:sp>
      <p:pic>
        <p:nvPicPr>
          <p:cNvPr id="11" name="Picture 10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B2D9DDC4-F986-722F-8DFA-495244BA1C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78" b="7336"/>
          <a:stretch>
            <a:fillRect/>
          </a:stretch>
        </p:blipFill>
        <p:spPr>
          <a:xfrm>
            <a:off x="7092280" y="4168455"/>
            <a:ext cx="1670719" cy="684669"/>
          </a:xfrm>
          <a:prstGeom prst="rect">
            <a:avLst/>
          </a:prstGeom>
        </p:spPr>
      </p:pic>
      <p:pic>
        <p:nvPicPr>
          <p:cNvPr id="2050" name="D2AA5D11-6A40-44DF-94CF-78D128E41413" descr="Image-1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19" t="40611" r="26796" b="10162"/>
          <a:stretch/>
        </p:blipFill>
        <p:spPr bwMode="auto">
          <a:xfrm>
            <a:off x="3053014" y="1075761"/>
            <a:ext cx="3024336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6895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73D4C-1806-3C05-932D-A69D4C238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897565"/>
            <a:ext cx="5486711" cy="3690409"/>
          </a:xfrm>
        </p:spPr>
        <p:txBody>
          <a:bodyPr>
            <a:normAutofit/>
          </a:bodyPr>
          <a:lstStyle/>
          <a:p>
            <a:r>
              <a:rPr lang="en-GB" sz="2000" dirty="0"/>
              <a:t>Tap Testing is an inspection method that infers a material’s condition from its change in </a:t>
            </a:r>
            <a:r>
              <a:rPr lang="en-GB" sz="2000" dirty="0" smtClean="0"/>
              <a:t>force and sound </a:t>
            </a:r>
            <a:r>
              <a:rPr lang="en-GB" sz="2000" dirty="0"/>
              <a:t>when physically struck</a:t>
            </a:r>
          </a:p>
          <a:p>
            <a:r>
              <a:rPr lang="en-GB" sz="2000" dirty="0"/>
              <a:t>Defects within the material are found by comparing their </a:t>
            </a:r>
            <a:r>
              <a:rPr lang="en-GB" sz="2000" dirty="0" smtClean="0"/>
              <a:t>physical rebounds and echoes </a:t>
            </a:r>
            <a:r>
              <a:rPr lang="en-GB" sz="2000" dirty="0" smtClean="0"/>
              <a:t>to </a:t>
            </a:r>
            <a:r>
              <a:rPr lang="en-GB" sz="2000" dirty="0"/>
              <a:t>those of a known good area</a:t>
            </a:r>
          </a:p>
          <a:p>
            <a:r>
              <a:rPr lang="en-GB" dirty="0" smtClean="0"/>
              <a:t>Two </a:t>
            </a:r>
            <a:r>
              <a:rPr lang="en-GB" dirty="0"/>
              <a:t>most common products for acceleration tap testing:</a:t>
            </a:r>
          </a:p>
          <a:p>
            <a:pPr lvl="1"/>
            <a:r>
              <a:rPr lang="en-GB" dirty="0" err="1"/>
              <a:t>WichiTech</a:t>
            </a:r>
            <a:r>
              <a:rPr lang="en-GB" dirty="0"/>
              <a:t> RD³</a:t>
            </a:r>
          </a:p>
          <a:p>
            <a:pPr lvl="1"/>
            <a:r>
              <a:rPr lang="en-GB" dirty="0"/>
              <a:t>Mitsui “Woodpecker</a:t>
            </a:r>
            <a:r>
              <a:rPr lang="en-GB" dirty="0" smtClean="0"/>
              <a:t>”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DB90B6-6920-B857-3E4C-8FB6FA48C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Tap Testing?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5868145" y="2271169"/>
            <a:ext cx="2736064" cy="1992709"/>
            <a:chOff x="6444208" y="2271169"/>
            <a:chExt cx="2160000" cy="1992709"/>
          </a:xfrm>
        </p:grpSpPr>
        <p:sp>
          <p:nvSpPr>
            <p:cNvPr id="5" name="Rectangle 4"/>
            <p:cNvSpPr/>
            <p:nvPr/>
          </p:nvSpPr>
          <p:spPr>
            <a:xfrm>
              <a:off x="6444208" y="2931878"/>
              <a:ext cx="2160000" cy="36004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ysClr val="windowText" lastClr="000000"/>
                  </a:solidFill>
                </a:rPr>
                <a:t>GFRP Air foil</a:t>
              </a:r>
              <a:endParaRPr lang="en-GB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8035459" y="3291878"/>
              <a:ext cx="568408" cy="432000"/>
            </a:xfrm>
            <a:prstGeom prst="rect">
              <a:avLst/>
            </a:prstGeom>
            <a:solidFill>
              <a:srgbClr val="0058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Resin</a:t>
              </a:r>
              <a:endParaRPr lang="en-GB" dirty="0"/>
            </a:p>
          </p:txBody>
        </p:sp>
        <p:sp>
          <p:nvSpPr>
            <p:cNvPr id="7" name="Rectangle 6"/>
            <p:cNvSpPr/>
            <p:nvPr/>
          </p:nvSpPr>
          <p:spPr>
            <a:xfrm>
              <a:off x="6444209" y="3291878"/>
              <a:ext cx="568471" cy="432000"/>
            </a:xfrm>
            <a:prstGeom prst="rect">
              <a:avLst/>
            </a:prstGeom>
            <a:solidFill>
              <a:srgbClr val="0058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Resin</a:t>
              </a:r>
              <a:endParaRPr lang="en-GB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6444208" y="3723878"/>
              <a:ext cx="2160000" cy="540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Spar</a:t>
              </a:r>
              <a:endParaRPr lang="en-GB" dirty="0"/>
            </a:p>
          </p:txBody>
        </p:sp>
        <p:sp>
          <p:nvSpPr>
            <p:cNvPr id="9" name="Trapezoid 8"/>
            <p:cNvSpPr/>
            <p:nvPr/>
          </p:nvSpPr>
          <p:spPr>
            <a:xfrm flipV="1">
              <a:off x="7452200" y="2715854"/>
              <a:ext cx="144016" cy="216024"/>
            </a:xfrm>
            <a:prstGeom prst="trapezoid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0" name="Straight Arrow Connector 9"/>
            <p:cNvCxnSpPr>
              <a:stCxn id="11" idx="1"/>
            </p:cNvCxnSpPr>
            <p:nvPr/>
          </p:nvCxnSpPr>
          <p:spPr>
            <a:xfrm flipH="1">
              <a:off x="7596217" y="2455835"/>
              <a:ext cx="214839" cy="2382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/>
            <p:cNvSpPr txBox="1"/>
            <p:nvPr/>
          </p:nvSpPr>
          <p:spPr>
            <a:xfrm>
              <a:off x="7811056" y="2271169"/>
              <a:ext cx="79281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Hammer</a:t>
              </a:r>
              <a:endParaRPr lang="en-GB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868144" y="229570"/>
            <a:ext cx="2736064" cy="1963148"/>
            <a:chOff x="6444208" y="2300730"/>
            <a:chExt cx="2160000" cy="1963148"/>
          </a:xfrm>
        </p:grpSpPr>
        <p:sp>
          <p:nvSpPr>
            <p:cNvPr id="13" name="Rectangle 12"/>
            <p:cNvSpPr/>
            <p:nvPr/>
          </p:nvSpPr>
          <p:spPr>
            <a:xfrm>
              <a:off x="6444208" y="2931878"/>
              <a:ext cx="2160000" cy="36004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>
                  <a:solidFill>
                    <a:sysClr val="windowText" lastClr="000000"/>
                  </a:solidFill>
                </a:rPr>
                <a:t>GFRP Air foil</a:t>
              </a:r>
              <a:endParaRPr lang="en-GB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8035459" y="3291878"/>
              <a:ext cx="568749" cy="432000"/>
            </a:xfrm>
            <a:prstGeom prst="rect">
              <a:avLst/>
            </a:prstGeom>
            <a:solidFill>
              <a:srgbClr val="0058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Resin</a:t>
              </a:r>
              <a:endParaRPr lang="en-GB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6444208" y="3291878"/>
              <a:ext cx="568472" cy="432000"/>
            </a:xfrm>
            <a:prstGeom prst="rect">
              <a:avLst/>
            </a:prstGeom>
            <a:solidFill>
              <a:srgbClr val="0058A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Resin</a:t>
              </a:r>
              <a:endParaRPr lang="en-GB" dirty="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444208" y="3723878"/>
              <a:ext cx="2160000" cy="540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dirty="0" smtClean="0"/>
                <a:t>Spar</a:t>
              </a:r>
              <a:endParaRPr lang="en-GB" dirty="0"/>
            </a:p>
          </p:txBody>
        </p:sp>
        <p:sp>
          <p:nvSpPr>
            <p:cNvPr id="17" name="Trapezoid 16"/>
            <p:cNvSpPr/>
            <p:nvPr/>
          </p:nvSpPr>
          <p:spPr>
            <a:xfrm flipV="1">
              <a:off x="6660191" y="2715854"/>
              <a:ext cx="144016" cy="216024"/>
            </a:xfrm>
            <a:prstGeom prst="trapezoid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8" name="Straight Arrow Connector 17"/>
            <p:cNvCxnSpPr>
              <a:stCxn id="19" idx="1"/>
            </p:cNvCxnSpPr>
            <p:nvPr/>
          </p:nvCxnSpPr>
          <p:spPr>
            <a:xfrm flipH="1">
              <a:off x="6804207" y="2485396"/>
              <a:ext cx="624780" cy="23045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7428988" y="2300730"/>
              <a:ext cx="10801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Hammer</a:t>
              </a:r>
              <a:endParaRPr lang="en-GB" dirty="0"/>
            </a:p>
          </p:txBody>
        </p:sp>
      </p:grpSp>
      <p:sp>
        <p:nvSpPr>
          <p:cNvPr id="20" name="Arc 19"/>
          <p:cNvSpPr/>
          <p:nvPr/>
        </p:nvSpPr>
        <p:spPr>
          <a:xfrm flipH="1">
            <a:off x="5932324" y="638333"/>
            <a:ext cx="360000" cy="360000"/>
          </a:xfrm>
          <a:prstGeom prst="arc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Arc 20"/>
          <p:cNvSpPr/>
          <p:nvPr/>
        </p:nvSpPr>
        <p:spPr>
          <a:xfrm flipH="1">
            <a:off x="6004324" y="710321"/>
            <a:ext cx="216000" cy="216024"/>
          </a:xfrm>
          <a:prstGeom prst="arc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Arc 21"/>
          <p:cNvSpPr/>
          <p:nvPr/>
        </p:nvSpPr>
        <p:spPr>
          <a:xfrm flipH="1">
            <a:off x="5860324" y="567731"/>
            <a:ext cx="504000" cy="504000"/>
          </a:xfrm>
          <a:prstGeom prst="arc">
            <a:avLst/>
          </a:prstGeom>
          <a:ln w="381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Arc 22"/>
          <p:cNvSpPr/>
          <p:nvPr/>
        </p:nvSpPr>
        <p:spPr>
          <a:xfrm flipH="1">
            <a:off x="6935560" y="2711103"/>
            <a:ext cx="360000" cy="360000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Arc 23"/>
          <p:cNvSpPr/>
          <p:nvPr/>
        </p:nvSpPr>
        <p:spPr>
          <a:xfrm flipH="1">
            <a:off x="7007560" y="2783091"/>
            <a:ext cx="216000" cy="216024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Arc 24"/>
          <p:cNvSpPr/>
          <p:nvPr/>
        </p:nvSpPr>
        <p:spPr>
          <a:xfrm flipH="1">
            <a:off x="6863560" y="2640501"/>
            <a:ext cx="504000" cy="504000"/>
          </a:xfrm>
          <a:prstGeom prst="arc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090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73D4C-1806-3C05-932D-A69D4C238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897565"/>
            <a:ext cx="5207665" cy="4122457"/>
          </a:xfrm>
        </p:spPr>
        <p:txBody>
          <a:bodyPr/>
          <a:lstStyle/>
          <a:p>
            <a:r>
              <a:rPr lang="en-GB" dirty="0"/>
              <a:t>Market review revealed the New EVOTIS Advanced Tap Tester </a:t>
            </a:r>
          </a:p>
          <a:p>
            <a:r>
              <a:rPr lang="en-GB" dirty="0"/>
              <a:t>Acquires data from both audible response and piezoelectric contact time</a:t>
            </a:r>
          </a:p>
          <a:p>
            <a:r>
              <a:rPr lang="en-GB" dirty="0"/>
              <a:t>Software allows point measurements</a:t>
            </a:r>
            <a:br>
              <a:rPr lang="en-GB" dirty="0"/>
            </a:br>
            <a:r>
              <a:rPr lang="en-GB" dirty="0"/>
              <a:t>to be </a:t>
            </a:r>
            <a:r>
              <a:rPr lang="en-GB" dirty="0" smtClean="0"/>
              <a:t>compared</a:t>
            </a:r>
          </a:p>
          <a:p>
            <a:r>
              <a:rPr lang="en-GB" dirty="0" smtClean="0"/>
              <a:t>Examination possibility within noisy environments</a:t>
            </a:r>
          </a:p>
          <a:p>
            <a:r>
              <a:rPr lang="en-GB" dirty="0" smtClean="0"/>
              <a:t>Used </a:t>
            </a:r>
            <a:r>
              <a:rPr lang="en-GB" dirty="0"/>
              <a:t>extensively by Japanese Rail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to </a:t>
            </a:r>
            <a:r>
              <a:rPr lang="en-GB" dirty="0"/>
              <a:t>inspect their </a:t>
            </a:r>
            <a:r>
              <a:rPr lang="en-GB" dirty="0" smtClean="0"/>
              <a:t>infrastructure</a:t>
            </a:r>
          </a:p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DB90B6-6920-B857-3E4C-8FB6FA48C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</a:t>
            </a:r>
            <a:r>
              <a:rPr lang="en-GB" dirty="0"/>
              <a:t>EVOTIS Tap </a:t>
            </a:r>
            <a:r>
              <a:rPr lang="en-GB" dirty="0" smtClean="0"/>
              <a:t>Testing Device</a:t>
            </a:r>
            <a:endParaRPr lang="en-GB" dirty="0"/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5391641" y="2674020"/>
            <a:ext cx="3468688" cy="1756418"/>
            <a:chOff x="253591" y="864008"/>
            <a:chExt cx="5989531" cy="3249141"/>
          </a:xfrm>
        </p:grpSpPr>
        <p:sp>
          <p:nvSpPr>
            <p:cNvPr id="5" name="Rectangle 4"/>
            <p:cNvSpPr/>
            <p:nvPr/>
          </p:nvSpPr>
          <p:spPr>
            <a:xfrm>
              <a:off x="296652" y="987574"/>
              <a:ext cx="3204356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57175" indent="-257175" defTabSz="685800">
                <a:lnSpc>
                  <a:spcPct val="90000"/>
                </a:lnSpc>
                <a:spcBef>
                  <a:spcPts val="750"/>
                </a:spcBef>
                <a:buFont typeface="Wingdings" panose="05000000000000000000" pitchFamily="2" charset="2"/>
                <a:buChar char="§"/>
              </a:pPr>
              <a:r>
                <a:rPr lang="en-GB" sz="1600" dirty="0" err="1" smtClean="0">
                  <a:solidFill>
                    <a:srgbClr val="7F7F7F"/>
                  </a:solidFill>
                </a:rPr>
                <a:t>xxxx</a:t>
              </a:r>
              <a:endParaRPr lang="en-GB" sz="1600" dirty="0">
                <a:solidFill>
                  <a:srgbClr val="7F7F7F"/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3591" y="864008"/>
              <a:ext cx="5989531" cy="3249141"/>
            </a:xfrm>
            <a:prstGeom prst="rect">
              <a:avLst/>
            </a:prstGeom>
          </p:spPr>
        </p:pic>
      </p:grp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333"/>
          <a:stretch/>
        </p:blipFill>
        <p:spPr>
          <a:xfrm rot="5400000">
            <a:off x="5980883" y="480381"/>
            <a:ext cx="2376263" cy="1944217"/>
          </a:xfrm>
          <a:prstGeom prst="rect">
            <a:avLst/>
          </a:prstGeom>
        </p:spPr>
      </p:pic>
      <p:graphicFrame>
        <p:nvGraphicFramePr>
          <p:cNvPr id="8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2386328"/>
              </p:ext>
            </p:extLst>
          </p:nvPr>
        </p:nvGraphicFramePr>
        <p:xfrm>
          <a:off x="8284139" y="2134684"/>
          <a:ext cx="757084" cy="285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Picture" r:id="rId5" imgW="5886525" imgH="2219953" progId="Word.Picture.8">
                  <p:embed/>
                </p:oleObj>
              </mc:Choice>
              <mc:Fallback>
                <p:oleObj name="Picture" r:id="rId5" imgW="5886525" imgH="2219953" progId="Word.Picture.8">
                  <p:embed/>
                  <p:pic>
                    <p:nvPicPr>
                      <p:cNvPr id="2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84139" y="2134684"/>
                        <a:ext cx="757084" cy="2856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172400" y="1700452"/>
            <a:ext cx="980563" cy="4662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lnSpc>
                <a:spcPct val="90000"/>
              </a:lnSpc>
              <a:spcBef>
                <a:spcPts val="750"/>
              </a:spcBef>
            </a:pPr>
            <a:r>
              <a:rPr lang="en-GB" sz="900" dirty="0">
                <a:solidFill>
                  <a:srgbClr val="7F7F7F"/>
                </a:solidFill>
              </a:rPr>
              <a:t>Device </a:t>
            </a:r>
            <a:r>
              <a:rPr lang="en-GB" sz="900" dirty="0" smtClean="0">
                <a:solidFill>
                  <a:srgbClr val="7F7F7F"/>
                </a:solidFill>
              </a:rPr>
              <a:t>provided by J </a:t>
            </a:r>
            <a:r>
              <a:rPr lang="en-GB" sz="900" dirty="0">
                <a:solidFill>
                  <a:srgbClr val="7F7F7F"/>
                </a:solidFill>
              </a:rPr>
              <a:t>R </a:t>
            </a:r>
            <a:r>
              <a:rPr lang="en-GB" sz="900" dirty="0" smtClean="0">
                <a:solidFill>
                  <a:srgbClr val="7F7F7F"/>
                </a:solidFill>
              </a:rPr>
              <a:t>Technologies </a:t>
            </a:r>
            <a:r>
              <a:rPr lang="en-GB" sz="900" dirty="0">
                <a:solidFill>
                  <a:srgbClr val="7F7F7F"/>
                </a:solidFill>
              </a:rPr>
              <a:t>Ltd</a:t>
            </a:r>
          </a:p>
        </p:txBody>
      </p:sp>
    </p:spTree>
    <p:extLst>
      <p:ext uri="{BB962C8B-B14F-4D97-AF65-F5344CB8AC3E}">
        <p14:creationId xmlns:p14="http://schemas.microsoft.com/office/powerpoint/2010/main" val="406769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73D4C-1806-3C05-932D-A69D4C238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897565"/>
            <a:ext cx="4530883" cy="3618477"/>
          </a:xfrm>
        </p:spPr>
        <p:txBody>
          <a:bodyPr>
            <a:normAutofit/>
          </a:bodyPr>
          <a:lstStyle/>
          <a:p>
            <a:r>
              <a:rPr lang="en-GB" dirty="0"/>
              <a:t>Bespoke software developed to plot recorded data as a 2D/3D </a:t>
            </a:r>
            <a:r>
              <a:rPr lang="en-GB" dirty="0" smtClean="0"/>
              <a:t>surface (applicable to CAD model)</a:t>
            </a:r>
            <a:endParaRPr lang="en-GB" dirty="0"/>
          </a:p>
          <a:p>
            <a:r>
              <a:rPr lang="en-GB" dirty="0"/>
              <a:t>Custom signal processing enabled for </a:t>
            </a:r>
            <a:r>
              <a:rPr lang="en-GB" dirty="0" smtClean="0"/>
              <a:t>enhanced </a:t>
            </a:r>
            <a:r>
              <a:rPr lang="en-GB" dirty="0"/>
              <a:t>analysis methods</a:t>
            </a:r>
          </a:p>
          <a:p>
            <a:r>
              <a:rPr lang="en-GB" dirty="0" smtClean="0"/>
              <a:t>Removes </a:t>
            </a:r>
            <a:r>
              <a:rPr lang="en-GB" dirty="0"/>
              <a:t>operator subjectivity from data </a:t>
            </a:r>
            <a:r>
              <a:rPr lang="en-GB" dirty="0" smtClean="0"/>
              <a:t>analysis</a:t>
            </a:r>
          </a:p>
          <a:p>
            <a:r>
              <a:rPr lang="en-GB" dirty="0"/>
              <a:t>Digital record of results</a:t>
            </a:r>
          </a:p>
          <a:p>
            <a:r>
              <a:rPr lang="en-GB" dirty="0"/>
              <a:t>Software compatible with other NDT methods (UT, PAUT, </a:t>
            </a:r>
            <a:r>
              <a:rPr lang="en-GB" dirty="0" smtClean="0"/>
              <a:t>etc</a:t>
            </a:r>
            <a:r>
              <a:rPr lang="en-GB" dirty="0"/>
              <a:t>.)</a:t>
            </a:r>
          </a:p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DB90B6-6920-B857-3E4C-8FB6FA48C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TWI </a:t>
            </a:r>
            <a:r>
              <a:rPr lang="en-GB" dirty="0"/>
              <a:t>Crystal® </a:t>
            </a:r>
            <a:r>
              <a:rPr lang="en-GB" dirty="0" smtClean="0"/>
              <a:t>Tap Testing Software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1884" y="2146448"/>
            <a:ext cx="4104456" cy="21184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884" y="1166696"/>
            <a:ext cx="4104456" cy="64975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652120" y="2931790"/>
            <a:ext cx="1215397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Microphone A-scan</a:t>
            </a:r>
            <a:endParaRPr lang="en-GB" sz="1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982338" y="3994804"/>
            <a:ext cx="885179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FFT of A-scan</a:t>
            </a:r>
            <a:endParaRPr lang="en-GB" sz="10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937971" y="3998569"/>
            <a:ext cx="1061509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3D mesh surface</a:t>
            </a:r>
            <a:endParaRPr lang="en-GB" sz="1000" b="1" dirty="0"/>
          </a:p>
        </p:txBody>
      </p:sp>
    </p:spTree>
    <p:extLst>
      <p:ext uri="{BB962C8B-B14F-4D97-AF65-F5344CB8AC3E}">
        <p14:creationId xmlns:p14="http://schemas.microsoft.com/office/powerpoint/2010/main" val="255402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B90B6-6920-B857-3E4C-8FB6FA48C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TWI Automated Tap Testing System</a:t>
            </a:r>
          </a:p>
        </p:txBody>
      </p:sp>
      <p:grpSp>
        <p:nvGrpSpPr>
          <p:cNvPr id="4" name="Group 3"/>
          <p:cNvGrpSpPr>
            <a:grpSpLocks noChangeAspect="1"/>
          </p:cNvGrpSpPr>
          <p:nvPr/>
        </p:nvGrpSpPr>
        <p:grpSpPr>
          <a:xfrm>
            <a:off x="4484299" y="1325154"/>
            <a:ext cx="4126679" cy="2271058"/>
            <a:chOff x="971600" y="2211710"/>
            <a:chExt cx="3182689" cy="1751547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1600" y="2211710"/>
              <a:ext cx="3182689" cy="1751547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59632" y="2306922"/>
              <a:ext cx="1165941" cy="838927"/>
            </a:xfrm>
            <a:prstGeom prst="rect">
              <a:avLst/>
            </a:prstGeom>
          </p:spPr>
        </p:pic>
      </p:grp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755576" y="836699"/>
            <a:ext cx="3313268" cy="3442440"/>
            <a:chOff x="6604980" y="195487"/>
            <a:chExt cx="2287098" cy="2376263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/>
            <a:srcRect r="35677"/>
            <a:stretch/>
          </p:blipFill>
          <p:spPr>
            <a:xfrm>
              <a:off x="6604980" y="195487"/>
              <a:ext cx="2287098" cy="2376263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7847631" y="341316"/>
              <a:ext cx="596472" cy="191344"/>
            </a:xfrm>
            <a:prstGeom prst="rect">
              <a:avLst/>
            </a:prstGeom>
            <a:solidFill>
              <a:srgbClr val="0702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b="1" dirty="0" smtClean="0"/>
                <a:t>Tap Tester</a:t>
              </a:r>
              <a:endParaRPr lang="en-GB" sz="1400" b="1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7648806" y="2308903"/>
              <a:ext cx="519168" cy="191344"/>
            </a:xfrm>
            <a:prstGeom prst="rect">
              <a:avLst/>
            </a:prstGeom>
            <a:solidFill>
              <a:srgbClr val="07024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b="1" dirty="0" smtClean="0"/>
                <a:t>UR Cobot</a:t>
              </a:r>
              <a:endParaRPr lang="en-GB" sz="1400" b="1" dirty="0"/>
            </a:p>
          </p:txBody>
        </p:sp>
        <p:cxnSp>
          <p:nvCxnSpPr>
            <p:cNvPr id="11" name="Straight Connector 10"/>
            <p:cNvCxnSpPr>
              <a:endCxn id="10" idx="0"/>
            </p:cNvCxnSpPr>
            <p:nvPr/>
          </p:nvCxnSpPr>
          <p:spPr>
            <a:xfrm>
              <a:off x="7308304" y="1995686"/>
              <a:ext cx="621297" cy="313217"/>
            </a:xfrm>
            <a:prstGeom prst="line">
              <a:avLst/>
            </a:prstGeom>
            <a:ln w="1270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>
              <a:stCxn id="9" idx="2"/>
            </p:cNvCxnSpPr>
            <p:nvPr/>
          </p:nvCxnSpPr>
          <p:spPr>
            <a:xfrm>
              <a:off x="8122940" y="532660"/>
              <a:ext cx="337492" cy="517305"/>
            </a:xfrm>
            <a:prstGeom prst="line">
              <a:avLst/>
            </a:prstGeom>
            <a:ln w="12700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17827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73D4C-1806-3C05-932D-A69D4C238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897565"/>
            <a:ext cx="5565662" cy="3618477"/>
          </a:xfrm>
        </p:spPr>
        <p:txBody>
          <a:bodyPr>
            <a:normAutofit/>
          </a:bodyPr>
          <a:lstStyle/>
          <a:p>
            <a:r>
              <a:rPr lang="en-GB" dirty="0"/>
              <a:t>Purpose to detect </a:t>
            </a:r>
            <a:r>
              <a:rPr lang="en-GB" dirty="0" smtClean="0"/>
              <a:t>indications </a:t>
            </a:r>
            <a:r>
              <a:rPr lang="en-GB" dirty="0"/>
              <a:t>of </a:t>
            </a:r>
            <a:r>
              <a:rPr lang="en-GB" dirty="0" smtClean="0"/>
              <a:t>stiffener delamination, voids, and other anomalies from the outer composite skin</a:t>
            </a:r>
          </a:p>
          <a:p>
            <a:r>
              <a:rPr lang="en-GB" dirty="0" smtClean="0"/>
              <a:t>Large surface area of highly attenuative material: poor UT SNR</a:t>
            </a:r>
            <a:endParaRPr lang="en-GB" dirty="0"/>
          </a:p>
          <a:p>
            <a:r>
              <a:rPr lang="en-GB" dirty="0" smtClean="0"/>
              <a:t>Plotting </a:t>
            </a:r>
            <a:r>
              <a:rPr lang="en-GB" dirty="0"/>
              <a:t>amplitude </a:t>
            </a:r>
            <a:r>
              <a:rPr lang="en-GB" dirty="0" smtClean="0"/>
              <a:t>of</a:t>
            </a:r>
            <a:br>
              <a:rPr lang="en-GB" dirty="0" smtClean="0"/>
            </a:br>
            <a:r>
              <a:rPr lang="en-GB" dirty="0" smtClean="0"/>
              <a:t>frequency </a:t>
            </a:r>
            <a:r>
              <a:rPr lang="en-GB" dirty="0"/>
              <a:t>response </a:t>
            </a:r>
            <a:r>
              <a:rPr lang="en-GB" dirty="0" smtClean="0"/>
              <a:t>provided</a:t>
            </a:r>
            <a:br>
              <a:rPr lang="en-GB" dirty="0" smtClean="0"/>
            </a:br>
            <a:r>
              <a:rPr lang="en-GB" dirty="0" smtClean="0"/>
              <a:t>a </a:t>
            </a:r>
            <a:r>
              <a:rPr lang="en-GB" dirty="0"/>
              <a:t>good </a:t>
            </a:r>
            <a:r>
              <a:rPr lang="en-GB" dirty="0" smtClean="0"/>
              <a:t>indication of local</a:t>
            </a:r>
            <a:br>
              <a:rPr lang="en-GB" dirty="0" smtClean="0"/>
            </a:br>
            <a:r>
              <a:rPr lang="en-GB" dirty="0" smtClean="0"/>
              <a:t>stiffness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DB90B6-6920-B857-3E4C-8FB6FA48C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Results: Thick GFRP structures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4620"/>
          <a:stretch/>
        </p:blipFill>
        <p:spPr>
          <a:xfrm>
            <a:off x="6116466" y="123478"/>
            <a:ext cx="2839836" cy="22071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9618" t="11230" r="29536" b="-1"/>
          <a:stretch/>
        </p:blipFill>
        <p:spPr>
          <a:xfrm rot="16200000">
            <a:off x="5593967" y="1031534"/>
            <a:ext cx="2038144" cy="46865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317006" y="4083918"/>
            <a:ext cx="4469493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000" b="1" dirty="0"/>
              <a:t>Note: Colours depict variations in local stiffness, not necessarily flaws or defects ​</a:t>
            </a:r>
          </a:p>
        </p:txBody>
      </p:sp>
    </p:spTree>
    <p:extLst>
      <p:ext uri="{BB962C8B-B14F-4D97-AF65-F5344CB8AC3E}">
        <p14:creationId xmlns:p14="http://schemas.microsoft.com/office/powerpoint/2010/main" val="2897299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73D4C-1806-3C05-932D-A69D4C238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897565"/>
            <a:ext cx="5991199" cy="3618477"/>
          </a:xfrm>
        </p:spPr>
        <p:txBody>
          <a:bodyPr>
            <a:normAutofit/>
          </a:bodyPr>
          <a:lstStyle/>
          <a:p>
            <a:r>
              <a:rPr lang="en-GB" dirty="0" smtClean="0"/>
              <a:t>Voids suspected in bonding </a:t>
            </a:r>
            <a:r>
              <a:rPr lang="en-GB" dirty="0"/>
              <a:t>interface between the dielectric layer and the metallic base</a:t>
            </a:r>
          </a:p>
          <a:p>
            <a:r>
              <a:rPr lang="en-GB" dirty="0" smtClean="0"/>
              <a:t>Results </a:t>
            </a:r>
            <a:r>
              <a:rPr lang="en-GB" dirty="0" smtClean="0"/>
              <a:t>compared between flaw-free sample and suspected flawed sample </a:t>
            </a:r>
          </a:p>
          <a:p>
            <a:r>
              <a:rPr lang="en-GB" dirty="0" smtClean="0"/>
              <a:t>Flawed sample results showed higher amplitude and contained a wider range of frequencies compared to flaw-free sample</a:t>
            </a:r>
          </a:p>
          <a:p>
            <a:r>
              <a:rPr lang="en-GB" dirty="0" smtClean="0"/>
              <a:t>TWI’s automated tap test system implemented in ESC production line as a quality controller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DB90B6-6920-B857-3E4C-8FB6FA48C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Results: </a:t>
            </a:r>
            <a:r>
              <a:rPr lang="en-GB" dirty="0" smtClean="0"/>
              <a:t>Electrostatic Chucks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74" t="16304" r="50136" b="16534"/>
          <a:stretch/>
        </p:blipFill>
        <p:spPr bwMode="auto">
          <a:xfrm>
            <a:off x="6588224" y="123478"/>
            <a:ext cx="2086679" cy="20767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1" t="16275" r="50036" b="16685"/>
          <a:stretch/>
        </p:blipFill>
        <p:spPr bwMode="auto">
          <a:xfrm>
            <a:off x="6586672" y="2301732"/>
            <a:ext cx="2096752" cy="20702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586672" y="1953979"/>
            <a:ext cx="906017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Flaw-free ESC</a:t>
            </a:r>
            <a:endParaRPr lang="en-GB" sz="1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586672" y="4125728"/>
            <a:ext cx="787395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GB" sz="1000" b="1" dirty="0" smtClean="0"/>
              <a:t>Flawed ESC</a:t>
            </a:r>
            <a:endParaRPr lang="en-GB" sz="1000" b="1" dirty="0"/>
          </a:p>
        </p:txBody>
      </p:sp>
    </p:spTree>
    <p:extLst>
      <p:ext uri="{BB962C8B-B14F-4D97-AF65-F5344CB8AC3E}">
        <p14:creationId xmlns:p14="http://schemas.microsoft.com/office/powerpoint/2010/main" val="346831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E73D4C-1806-3C05-932D-A69D4C2389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1" y="897565"/>
            <a:ext cx="5343127" cy="3618477"/>
          </a:xfrm>
        </p:spPr>
        <p:txBody>
          <a:bodyPr/>
          <a:lstStyle/>
          <a:p>
            <a:r>
              <a:rPr lang="en-GB" dirty="0"/>
              <a:t>V90 </a:t>
            </a:r>
            <a:r>
              <a:rPr lang="en-GB" dirty="0" smtClean="0"/>
              <a:t>wind </a:t>
            </a:r>
            <a:r>
              <a:rPr lang="en-GB" dirty="0"/>
              <a:t>turbine </a:t>
            </a:r>
            <a:r>
              <a:rPr lang="en-GB" dirty="0" smtClean="0"/>
              <a:t>blade </a:t>
            </a:r>
            <a:r>
              <a:rPr lang="en-GB" dirty="0"/>
              <a:t>was grounded </a:t>
            </a:r>
            <a:r>
              <a:rPr lang="en-GB" dirty="0" smtClean="0"/>
              <a:t>and scanned</a:t>
            </a:r>
            <a:r>
              <a:rPr lang="en-GB" dirty="0"/>
              <a:t> to confirm </a:t>
            </a:r>
            <a:r>
              <a:rPr lang="en-GB" dirty="0" smtClean="0"/>
              <a:t>presence of damage beyond visible areas</a:t>
            </a:r>
            <a:endParaRPr lang="en-GB" dirty="0" smtClean="0"/>
          </a:p>
          <a:p>
            <a:r>
              <a:rPr lang="en-GB" dirty="0" smtClean="0"/>
              <a:t>Crystal’s </a:t>
            </a:r>
            <a:r>
              <a:rPr lang="en-GB" dirty="0"/>
              <a:t>in-built path planning </a:t>
            </a:r>
            <a:r>
              <a:rPr lang="en-GB" dirty="0" smtClean="0"/>
              <a:t>conformed </a:t>
            </a:r>
            <a:r>
              <a:rPr lang="en-GB" dirty="0"/>
              <a:t>to the blade’s complex </a:t>
            </a:r>
            <a:r>
              <a:rPr lang="en-GB" dirty="0" smtClean="0"/>
              <a:t>shape</a:t>
            </a:r>
          </a:p>
          <a:p>
            <a:r>
              <a:rPr lang="en-GB" dirty="0" smtClean="0"/>
              <a:t>Following areas identified:</a:t>
            </a:r>
            <a:endParaRPr lang="en-GB" dirty="0" smtClean="0"/>
          </a:p>
          <a:p>
            <a:pPr lvl="1"/>
            <a:r>
              <a:rPr lang="en-GB" dirty="0" smtClean="0"/>
              <a:t>Red </a:t>
            </a:r>
            <a:r>
              <a:rPr lang="en-GB" dirty="0"/>
              <a:t>box highlights the extent of </a:t>
            </a:r>
            <a:r>
              <a:rPr lang="en-GB" dirty="0" smtClean="0"/>
              <a:t>damage invisible from the outside</a:t>
            </a:r>
            <a:endParaRPr lang="en-GB" dirty="0"/>
          </a:p>
          <a:p>
            <a:pPr lvl="1"/>
            <a:r>
              <a:rPr lang="en-GB" dirty="0" smtClean="0"/>
              <a:t>Green </a:t>
            </a:r>
            <a:r>
              <a:rPr lang="en-GB" dirty="0"/>
              <a:t>box highlights the spar of the blade</a:t>
            </a:r>
          </a:p>
          <a:p>
            <a:pPr lvl="1"/>
            <a:r>
              <a:rPr lang="en-GB" dirty="0" smtClean="0"/>
              <a:t>Blue </a:t>
            </a:r>
            <a:r>
              <a:rPr lang="en-GB" dirty="0"/>
              <a:t>circle highlights the metal bolt and surrounding resin</a:t>
            </a:r>
          </a:p>
          <a:p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DB90B6-6920-B857-3E4C-8FB6FA48C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Results: Wind turbine blade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8813" y="2283958"/>
            <a:ext cx="2880000" cy="216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9364" y="51470"/>
            <a:ext cx="288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3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6143194" y="3985034"/>
            <a:ext cx="237626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00" b="1" dirty="0" smtClean="0"/>
              <a:t>Clustering of tap test data for voids in bonding within wind turbine blade</a:t>
            </a:r>
            <a:endParaRPr lang="en-GB" sz="1000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DB90B6-6920-B857-3E4C-8FB6FA48C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 Development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12667" r="19201" b="16401"/>
          <a:stretch/>
        </p:blipFill>
        <p:spPr>
          <a:xfrm>
            <a:off x="5891326" y="197300"/>
            <a:ext cx="2880000" cy="2104617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81001" y="897565"/>
            <a:ext cx="5486991" cy="3618477"/>
          </a:xfrm>
        </p:spPr>
        <p:txBody>
          <a:bodyPr>
            <a:normAutofit/>
          </a:bodyPr>
          <a:lstStyle/>
          <a:p>
            <a:r>
              <a:rPr lang="en-GB" dirty="0"/>
              <a:t>Data analysis via </a:t>
            </a:r>
            <a:r>
              <a:rPr lang="en-GB" dirty="0" smtClean="0"/>
              <a:t>algorithmic clustering for enhanced identification and localisation of material discontinuities</a:t>
            </a:r>
          </a:p>
          <a:p>
            <a:r>
              <a:rPr lang="en-GB" dirty="0" smtClean="0"/>
              <a:t>Development of a new tap tester with a faster acquisition rate and variable hammer strength</a:t>
            </a:r>
          </a:p>
          <a:p>
            <a:r>
              <a:rPr lang="en-GB" dirty="0" smtClean="0"/>
              <a:t>Growth and research within industry:</a:t>
            </a:r>
          </a:p>
          <a:p>
            <a:pPr lvl="1"/>
            <a:r>
              <a:rPr lang="en-GB" dirty="0" smtClean="0"/>
              <a:t>Aerospace: BVD detection within wing and fuselage sections</a:t>
            </a:r>
          </a:p>
          <a:p>
            <a:pPr lvl="1"/>
            <a:r>
              <a:rPr lang="en-GB" dirty="0" smtClean="0"/>
              <a:t>Oil &amp; Gas: GRE pipes and pipe repairs</a:t>
            </a:r>
          </a:p>
          <a:p>
            <a:pPr lvl="1"/>
            <a:r>
              <a:rPr lang="en-GB" dirty="0" smtClean="0"/>
              <a:t>Manufacturing: quality checking of parts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6242" t="6541" r="13536" b="8213"/>
          <a:stretch/>
        </p:blipFill>
        <p:spPr>
          <a:xfrm rot="16200000">
            <a:off x="6554048" y="2101870"/>
            <a:ext cx="1557300" cy="2209028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6226812" y="590820"/>
            <a:ext cx="2210400" cy="155880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6228184" y="2427733"/>
            <a:ext cx="2210400" cy="1558800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635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WI Corporate template">
  <a:themeElements>
    <a:clrScheme name="Custom 9">
      <a:dk1>
        <a:srgbClr val="131B30"/>
      </a:dk1>
      <a:lt1>
        <a:srgbClr val="FFFFFF"/>
      </a:lt1>
      <a:dk2>
        <a:srgbClr val="131B30"/>
      </a:dk2>
      <a:lt2>
        <a:srgbClr val="FFFFFF"/>
      </a:lt2>
      <a:accent1>
        <a:srgbClr val="131B30"/>
      </a:accent1>
      <a:accent2>
        <a:srgbClr val="00B9FD"/>
      </a:accent2>
      <a:accent3>
        <a:srgbClr val="B59AC4"/>
      </a:accent3>
      <a:accent4>
        <a:srgbClr val="835A9B"/>
      </a:accent4>
      <a:accent5>
        <a:srgbClr val="ABB3D8"/>
      </a:accent5>
      <a:accent6>
        <a:srgbClr val="B59AC4"/>
      </a:accent6>
      <a:hlink>
        <a:srgbClr val="00B9FD"/>
      </a:hlink>
      <a:folHlink>
        <a:srgbClr val="412C4D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732BE073-C6ED-4189-B433-CEC38B4C9903}" vid="{165E40BC-97DD-43EF-869D-85D54B284C55}"/>
    </a:ext>
  </a:extLst>
</a:theme>
</file>

<file path=ppt/theme/theme2.xml><?xml version="1.0" encoding="utf-8"?>
<a:theme xmlns:a="http://schemas.openxmlformats.org/drawingml/2006/main" name="Custom Slides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TWI Corporate 2025 template - Widescreen</Template>
  <TotalTime>4240</TotalTime>
  <Words>491</Words>
  <Application>Microsoft Office PowerPoint</Application>
  <PresentationFormat>On-screen Show (16:9)</PresentationFormat>
  <Paragraphs>68</Paragraphs>
  <Slides>10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Aptos</vt:lpstr>
      <vt:lpstr>Arial</vt:lpstr>
      <vt:lpstr>Arial Black</vt:lpstr>
      <vt:lpstr>Calibri</vt:lpstr>
      <vt:lpstr>Calibri Light</vt:lpstr>
      <vt:lpstr>Roboto</vt:lpstr>
      <vt:lpstr>Verdana</vt:lpstr>
      <vt:lpstr>Wingdings</vt:lpstr>
      <vt:lpstr>TWI Corporate template</vt:lpstr>
      <vt:lpstr>Custom Slides</vt:lpstr>
      <vt:lpstr>Picture</vt:lpstr>
      <vt:lpstr>TAP TESTING:   From tradition to automation</vt:lpstr>
      <vt:lpstr>What is Tap Testing?</vt:lpstr>
      <vt:lpstr>New EVOTIS Tap Testing Device</vt:lpstr>
      <vt:lpstr>TWI Crystal® Tap Testing Software</vt:lpstr>
      <vt:lpstr>TWI Automated Tap Testing System</vt:lpstr>
      <vt:lpstr>Results: Thick GFRP structures</vt:lpstr>
      <vt:lpstr>Results: Electrostatic Chucks</vt:lpstr>
      <vt:lpstr>Results: Wind turbine blade</vt:lpstr>
      <vt:lpstr>Future Development</vt:lpstr>
      <vt:lpstr>PowerPoint Presentation</vt:lpstr>
    </vt:vector>
  </TitlesOfParts>
  <Company>TWI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AUTOMATED NDT: TAP TESTING</dc:title>
  <dc:creator>Marius Pruna</dc:creator>
  <cp:lastModifiedBy>Sam Hurrell</cp:lastModifiedBy>
  <cp:revision>147</cp:revision>
  <dcterms:created xsi:type="dcterms:W3CDTF">2025-07-15T10:41:03Z</dcterms:created>
  <dcterms:modified xsi:type="dcterms:W3CDTF">2026-04-29T23:28:45Z</dcterms:modified>
</cp:coreProperties>
</file>